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22" r:id="rId34"/>
    <p:sldId id="406" r:id="rId35"/>
    <p:sldId id="407" r:id="rId36"/>
    <p:sldId id="408" r:id="rId37"/>
    <p:sldId id="409" r:id="rId38"/>
    <p:sldId id="421" r:id="rId39"/>
    <p:sldId id="412" r:id="rId40"/>
    <p:sldId id="413" r:id="rId41"/>
    <p:sldId id="414" r:id="rId42"/>
    <p:sldId id="415" r:id="rId43"/>
    <p:sldId id="416" r:id="rId44"/>
    <p:sldId id="417" r:id="rId45"/>
    <p:sldId id="418" r:id="rId46"/>
    <p:sldId id="419" r:id="rId47"/>
    <p:sldId id="420" r:id="rId48"/>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83" autoAdjust="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sorterViewPr>
    <p:cViewPr>
      <p:scale>
        <a:sx n="100" d="100"/>
        <a:sy n="100" d="100"/>
      </p:scale>
      <p:origin x="0" y="150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248F2-B711-4D7D-AD70-1D88EF68D5BE}" type="datetimeFigureOut">
              <a:rPr lang="lv-LV" smtClean="0"/>
              <a:t>18.05.2017</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CE7CF-652F-488A-9EBF-C9F681032238}" type="slidenum">
              <a:rPr lang="lv-LV" smtClean="0"/>
              <a:t>‹#›</a:t>
            </a:fld>
            <a:endParaRPr lang="lv-LV"/>
          </a:p>
        </p:txBody>
      </p:sp>
    </p:spTree>
    <p:extLst>
      <p:ext uri="{BB962C8B-B14F-4D97-AF65-F5344CB8AC3E}">
        <p14:creationId xmlns:p14="http://schemas.microsoft.com/office/powerpoint/2010/main" val="290736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D7CE7CF-652F-488A-9EBF-C9F681032238}" type="slidenum">
              <a:rPr lang="lv-LV" smtClean="0"/>
              <a:t>2</a:t>
            </a:fld>
            <a:endParaRPr lang="lv-LV"/>
          </a:p>
        </p:txBody>
      </p:sp>
    </p:spTree>
    <p:extLst>
      <p:ext uri="{BB962C8B-B14F-4D97-AF65-F5344CB8AC3E}">
        <p14:creationId xmlns:p14="http://schemas.microsoft.com/office/powerpoint/2010/main" val="269154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Definē</a:t>
            </a:r>
            <a:r>
              <a:rPr lang="lv-LV" baseline="0" dirty="0"/>
              <a:t> krīzes situācijas; ietekmes auditorijas; apzina mūsu stiprās un vājās vietas; palīdz nepazaudēt galvenos vēstījumus, kas ir svarīgi reputācijai; palīdz sagatavoties iepriekš; ietaupa laiku un uzlabo komunikācijas efektivitāti. Organizē mūs.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96D16395-1A30-4427-82CD-C9E46EBD02B3}" type="datetime1">
              <a:rPr lang="en-GB" smtClean="0"/>
              <a:t>18/05/2017</a:t>
            </a:fld>
            <a:endParaRPr lang="en-GB"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F93199CD-3E1B-4AE6-990F-76F925F5EA9F}" type="slidenum">
              <a:rPr lang="en-US" smtClean="0"/>
              <a:t>12</a:t>
            </a:fld>
            <a:endParaRPr lang="en-US" dirty="0"/>
          </a:p>
        </p:txBody>
      </p:sp>
    </p:spTree>
    <p:extLst>
      <p:ext uri="{BB962C8B-B14F-4D97-AF65-F5344CB8AC3E}">
        <p14:creationId xmlns:p14="http://schemas.microsoft.com/office/powerpoint/2010/main" val="355668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br>
              <a:rPr lang="en-US" dirty="0"/>
            </a:b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96D16395-1A30-4427-82CD-C9E46EBD02B3}" type="datetime1">
              <a:rPr lang="en-GB" smtClean="0"/>
              <a:t>18/05/2017</a:t>
            </a:fld>
            <a:endParaRPr lang="en-GB"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F93199CD-3E1B-4AE6-990F-76F925F5EA9F}" type="slidenum">
              <a:rPr lang="en-US" smtClean="0"/>
              <a:t>14</a:t>
            </a:fld>
            <a:endParaRPr lang="en-US" dirty="0"/>
          </a:p>
        </p:txBody>
      </p:sp>
    </p:spTree>
    <p:extLst>
      <p:ext uri="{BB962C8B-B14F-4D97-AF65-F5344CB8AC3E}">
        <p14:creationId xmlns:p14="http://schemas.microsoft.com/office/powerpoint/2010/main" val="332308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Piemēram</a:t>
            </a:r>
            <a:r>
              <a:rPr lang="en-US" dirty="0"/>
              <a:t>, </a:t>
            </a:r>
            <a:r>
              <a:rPr lang="en-US" dirty="0" err="1"/>
              <a:t>iebrūk</a:t>
            </a:r>
            <a:r>
              <a:rPr lang="en-US" dirty="0"/>
              <a:t> </a:t>
            </a:r>
            <a:r>
              <a:rPr lang="en-US" dirty="0" err="1"/>
              <a:t>iela</a:t>
            </a:r>
            <a:r>
              <a:rPr lang="en-US" dirty="0"/>
              <a:t>, </a:t>
            </a:r>
            <a:r>
              <a:rPr lang="en-US" dirty="0" err="1"/>
              <a:t>kuram</a:t>
            </a:r>
            <a:r>
              <a:rPr lang="en-US" dirty="0"/>
              <a:t> </a:t>
            </a:r>
            <a:r>
              <a:rPr lang="en-US" dirty="0" err="1"/>
              <a:t>uz</a:t>
            </a:r>
            <a:r>
              <a:rPr lang="lv-LV" dirty="0"/>
              <a:t>ņ</a:t>
            </a:r>
            <a:r>
              <a:rPr lang="en-US" dirty="0" err="1"/>
              <a:t>emties</a:t>
            </a:r>
            <a:r>
              <a:rPr lang="en-US" dirty="0"/>
              <a:t> </a:t>
            </a:r>
            <a:r>
              <a:rPr lang="en-US" dirty="0" err="1"/>
              <a:t>atbildību</a:t>
            </a:r>
            <a:r>
              <a:rPr lang="en-US" dirty="0"/>
              <a:t> – </a:t>
            </a:r>
            <a:r>
              <a:rPr lang="en-US" dirty="0" err="1"/>
              <a:t>pašvaldībai</a:t>
            </a:r>
            <a:r>
              <a:rPr lang="en-US" dirty="0"/>
              <a:t> </a:t>
            </a:r>
            <a:r>
              <a:rPr lang="en-US" dirty="0" err="1"/>
              <a:t>vai</a:t>
            </a:r>
            <a:r>
              <a:rPr lang="en-US" dirty="0"/>
              <a:t> kadam </a:t>
            </a:r>
            <a:r>
              <a:rPr lang="en-US" dirty="0" err="1"/>
              <a:t>uz</a:t>
            </a:r>
            <a:r>
              <a:rPr lang="lv-LV" dirty="0"/>
              <a:t>ņ</a:t>
            </a:r>
            <a:r>
              <a:rPr lang="en-US" dirty="0" err="1"/>
              <a:t>emumam</a:t>
            </a:r>
            <a:r>
              <a:rPr lang="en-US" dirty="0"/>
              <a:t>?</a:t>
            </a:r>
          </a:p>
          <a:p>
            <a:r>
              <a:rPr lang="en-US" dirty="0" err="1"/>
              <a:t>Nogāž</a:t>
            </a:r>
            <a:r>
              <a:rPr lang="en-US" dirty="0"/>
              <a:t> </a:t>
            </a:r>
            <a:r>
              <a:rPr lang="en-US" dirty="0" err="1"/>
              <a:t>pašvaldības</a:t>
            </a:r>
            <a:r>
              <a:rPr lang="en-US" dirty="0"/>
              <a:t> </a:t>
            </a:r>
            <a:r>
              <a:rPr lang="en-US" dirty="0" err="1"/>
              <a:t>vadītāju</a:t>
            </a:r>
            <a:r>
              <a:rPr lang="en-US" dirty="0"/>
              <a:t>, </a:t>
            </a:r>
            <a:r>
              <a:rPr lang="en-US" dirty="0" err="1"/>
              <a:t>darbinieku</a:t>
            </a:r>
            <a:r>
              <a:rPr lang="en-US" dirty="0"/>
              <a:t> </a:t>
            </a:r>
            <a:r>
              <a:rPr lang="en-US" dirty="0" err="1"/>
              <a:t>streiks</a:t>
            </a:r>
            <a:endParaRPr lang="en-US" dirty="0"/>
          </a:p>
          <a:p>
            <a:r>
              <a:rPr lang="lv-LV" sz="1200" b="0" i="0" kern="1200" dirty="0">
                <a:solidFill>
                  <a:schemeClr val="tx1"/>
                </a:solidFill>
                <a:effectLst/>
                <a:latin typeface="+mn-lt"/>
                <a:ea typeface="+mn-ea"/>
                <a:cs typeface="+mn-cs"/>
              </a:rPr>
              <a:t>Krīzes:</a:t>
            </a:r>
            <a:br>
              <a:rPr lang="lv-LV" dirty="0"/>
            </a:br>
            <a:r>
              <a:rPr lang="lv-LV" sz="1200" b="0" i="0" kern="1200" dirty="0">
                <a:solidFill>
                  <a:schemeClr val="tx1"/>
                </a:solidFill>
                <a:effectLst/>
                <a:latin typeface="+mn-lt"/>
                <a:ea typeface="+mn-ea"/>
                <a:cs typeface="+mn-cs"/>
              </a:rPr>
              <a:t> - Ēdināšana skolās, ēdiena kvalitāte</a:t>
            </a:r>
            <a:br>
              <a:rPr lang="lv-LV" dirty="0"/>
            </a:br>
            <a:r>
              <a:rPr lang="lv-LV" sz="1200" b="0" i="0" kern="1200" dirty="0">
                <a:solidFill>
                  <a:schemeClr val="tx1"/>
                </a:solidFill>
                <a:effectLst/>
                <a:latin typeface="+mn-lt"/>
                <a:ea typeface="+mn-ea"/>
                <a:cs typeface="+mn-cs"/>
              </a:rPr>
              <a:t> - Bāriņtiesa - bērnu izņemšanas no ģimenes (pašvaldība nedrīkst atklāt ne personas, ne iemeslus)</a:t>
            </a:r>
            <a:br>
              <a:rPr lang="lv-LV" dirty="0"/>
            </a:br>
            <a:r>
              <a:rPr lang="lv-LV" sz="1200" b="0" i="0" kern="1200" dirty="0">
                <a:solidFill>
                  <a:schemeClr val="tx1"/>
                </a:solidFill>
                <a:effectLst/>
                <a:latin typeface="+mn-lt"/>
                <a:ea typeface="+mn-ea"/>
                <a:cs typeface="+mn-cs"/>
              </a:rPr>
              <a:t> - Būvobjekti - kuros parasti iesaistītas daudz puses - būvnieki, uzraugi, skar lielas finanses, kredītus</a:t>
            </a:r>
            <a:br>
              <a:rPr lang="lv-LV" dirty="0"/>
            </a:br>
            <a:r>
              <a:rPr lang="lv-LV" sz="1200" b="0" i="0" kern="1200" dirty="0">
                <a:solidFill>
                  <a:schemeClr val="tx1"/>
                </a:solidFill>
                <a:effectLst/>
                <a:latin typeface="+mn-lt"/>
                <a:ea typeface="+mn-ea"/>
                <a:cs typeface="+mn-cs"/>
              </a:rPr>
              <a:t>-  Iepirkumi, to pārsūdzēšana; procesu kavēšana, kas vēlāk ietekmē pilnīgi visu - aizkavējas būvniecība, piegāde, utt. nevar iecerēto realizēt noteiktā termiņā, reizēm pat budžeta gadā, darbi jāpārliek gan naudas dēļ, gan laikapstākļu, vai citu objektīvu apstākļu dēļ, rezultātā rodas jaunas krīzes, piemēram, skola/</a:t>
            </a:r>
            <a:r>
              <a:rPr lang="lv-LV" sz="1200" b="0" i="0" kern="1200" dirty="0" err="1">
                <a:solidFill>
                  <a:schemeClr val="tx1"/>
                </a:solidFill>
                <a:effectLst/>
                <a:latin typeface="+mn-lt"/>
                <a:ea typeface="+mn-ea"/>
                <a:cs typeface="+mn-cs"/>
              </a:rPr>
              <a:t>bērnudārs</a:t>
            </a:r>
            <a:r>
              <a:rPr lang="lv-LV" sz="1200" b="0" i="0" kern="1200" dirty="0">
                <a:solidFill>
                  <a:schemeClr val="tx1"/>
                </a:solidFill>
                <a:effectLst/>
                <a:latin typeface="+mn-lt"/>
                <a:ea typeface="+mn-ea"/>
                <a:cs typeface="+mn-cs"/>
              </a:rPr>
              <a:t> nav nodoti ekspluatācijā un bērni nevar uzsākt savas gaitas.</a:t>
            </a:r>
            <a:br>
              <a:rPr lang="lv-LV" dirty="0"/>
            </a:br>
            <a:r>
              <a:rPr lang="lv-LV" sz="1200" b="0" i="0" kern="1200" dirty="0">
                <a:solidFill>
                  <a:schemeClr val="tx1"/>
                </a:solidFill>
                <a:effectLst/>
                <a:latin typeface="+mn-lt"/>
                <a:ea typeface="+mn-ea"/>
                <a:cs typeface="+mn-cs"/>
              </a:rPr>
              <a:t> - infrastruktūras sakārtošana - te arī problēmas ar būvniekiem un to apakšuzņēmējiem, bieži uzrodas arī cilvēki, kuri noteikti zina kā labāk darīt, un, ja lieta nopietnāka, tad atkal tiek kavēta izbūve, remonti, utt.</a:t>
            </a:r>
            <a:br>
              <a:rPr lang="lv-LV" dirty="0"/>
            </a:br>
            <a:r>
              <a:rPr lang="lv-LV" sz="1200" b="0" i="0" kern="1200" dirty="0">
                <a:solidFill>
                  <a:schemeClr val="tx1"/>
                </a:solidFill>
                <a:effectLst/>
                <a:latin typeface="+mn-lt"/>
                <a:ea typeface="+mn-ea"/>
                <a:cs typeface="+mn-cs"/>
              </a:rPr>
              <a:t> - Grūti paredzamās krīzes, ko izraisa politiskie spēki viens pret otru, ne vienmēr patiesības, bet tik un tā melnais PR ar ko jātiek galā.</a:t>
            </a:r>
            <a:br>
              <a:rPr lang="lv-LV" dirty="0"/>
            </a:br>
            <a:r>
              <a:rPr lang="lv-LV" sz="1200" b="0" i="0" kern="1200" dirty="0">
                <a:solidFill>
                  <a:schemeClr val="tx1"/>
                </a:solidFill>
                <a:effectLst/>
                <a:latin typeface="+mn-lt"/>
                <a:ea typeface="+mn-ea"/>
                <a:cs typeface="+mn-cs"/>
              </a:rPr>
              <a:t> - Cilvēkfaktori - piemēram, iedzīvotājiem tiek prasīta nauda par kādu pakalpojumu, kas jānodrošina pašvaldībai (naudas izkrāpšana no sociāli neaizsargātajiem).</a:t>
            </a:r>
            <a:br>
              <a:rPr lang="lv-LV" dirty="0"/>
            </a:br>
            <a:r>
              <a:rPr lang="lv-LV" sz="1200" b="0" i="0" kern="1200" dirty="0">
                <a:solidFill>
                  <a:schemeClr val="tx1"/>
                </a:solidFill>
                <a:effectLst/>
                <a:latin typeface="+mn-lt"/>
                <a:ea typeface="+mn-ea"/>
                <a:cs typeface="+mn-cs"/>
              </a:rPr>
              <a:t> - Traumas, nāves gadījumi, noziegumi kādos pašvaldības organizētos pasākumos - kultūras, sporta.</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effectLst/>
                <a:latin typeface="+mn-lt"/>
                <a:ea typeface="+mn-ea"/>
                <a:cs typeface="+mn-cs"/>
              </a:rPr>
              <a:t>politiķu savstarpējie strīdi (atšķirīgie viedokļi par kādu jautājumu vai arī speciāla pozīcijas deputātu "gremdēšana", </a:t>
            </a:r>
            <a:r>
              <a:rPr lang="lv-LV" sz="1200" kern="1200" dirty="0" err="1">
                <a:solidFill>
                  <a:schemeClr val="tx1"/>
                </a:solidFill>
                <a:effectLst/>
                <a:latin typeface="+mn-lt"/>
                <a:ea typeface="+mn-ea"/>
                <a:cs typeface="+mn-cs"/>
              </a:rPr>
              <a:t>šūmējot</a:t>
            </a:r>
            <a:r>
              <a:rPr lang="lv-LV" sz="1200" kern="1200" dirty="0">
                <a:solidFill>
                  <a:schemeClr val="tx1"/>
                </a:solidFill>
                <a:effectLst/>
                <a:latin typeface="+mn-lt"/>
                <a:ea typeface="+mn-ea"/>
                <a:cs typeface="+mn-cs"/>
              </a:rPr>
              <a:t> sabiedrību ar mērķi nevis risināt situāciju, bet iegūt varu); kāda pretrunīga lēmuma pieņemšana domē; iedzīvotāju sūdzība, ko saņem masu mediji, var izvērsties par krīzi; kādas amatpersonas sastrādātas muļķības, kas izraisa skandālu medijos. </a:t>
            </a:r>
          </a:p>
          <a:p>
            <a:br>
              <a:rPr lang="lv-LV" dirty="0"/>
            </a:br>
            <a:r>
              <a:rPr lang="lv-LV" sz="1200" b="0" i="0" kern="1200" dirty="0">
                <a:solidFill>
                  <a:schemeClr val="tx1"/>
                </a:solidFill>
                <a:effectLst/>
                <a:latin typeface="+mn-lt"/>
                <a:ea typeface="+mn-ea"/>
                <a:cs typeface="+mn-cs"/>
              </a:rPr>
              <a:t> </a:t>
            </a:r>
            <a:br>
              <a:rPr lang="lv-LV" dirty="0"/>
            </a:br>
            <a:r>
              <a:rPr lang="lv-LV" sz="1200" b="0" i="0" kern="1200" dirty="0">
                <a:solidFill>
                  <a:schemeClr val="tx1"/>
                </a:solidFill>
                <a:effectLst/>
                <a:latin typeface="+mn-lt"/>
                <a:ea typeface="+mn-ea"/>
                <a:cs typeface="+mn-cs"/>
              </a:rPr>
              <a:t> </a:t>
            </a:r>
            <a:endParaRPr lang="lv-LV" dirty="0"/>
          </a:p>
        </p:txBody>
      </p:sp>
      <p:sp>
        <p:nvSpPr>
          <p:cNvPr id="4" name="Slide Number Placeholder 3"/>
          <p:cNvSpPr>
            <a:spLocks noGrp="1"/>
          </p:cNvSpPr>
          <p:nvPr>
            <p:ph type="sldNum" sz="quarter" idx="10"/>
          </p:nvPr>
        </p:nvSpPr>
        <p:spPr/>
        <p:txBody>
          <a:bodyPr/>
          <a:lstStyle/>
          <a:p>
            <a:fld id="{4D7CE7CF-652F-488A-9EBF-C9F681032238}" type="slidenum">
              <a:rPr lang="lv-LV" smtClean="0"/>
              <a:t>17</a:t>
            </a:fld>
            <a:endParaRPr lang="lv-LV"/>
          </a:p>
        </p:txBody>
      </p:sp>
    </p:spTree>
    <p:extLst>
      <p:ext uri="{BB962C8B-B14F-4D97-AF65-F5344CB8AC3E}">
        <p14:creationId xmlns:p14="http://schemas.microsoft.com/office/powerpoint/2010/main" val="251793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Piemērs</a:t>
            </a:r>
            <a:r>
              <a:rPr lang="en-US" dirty="0"/>
              <a:t> par </a:t>
            </a:r>
            <a:r>
              <a:rPr lang="en-US" dirty="0" err="1"/>
              <a:t>sapolsīto</a:t>
            </a:r>
            <a:r>
              <a:rPr lang="en-US" dirty="0"/>
              <a:t> </a:t>
            </a:r>
            <a:r>
              <a:rPr lang="en-US" dirty="0" err="1"/>
              <a:t>sētnieci</a:t>
            </a:r>
            <a:r>
              <a:rPr lang="en-US" dirty="0"/>
              <a:t> </a:t>
            </a:r>
            <a:r>
              <a:rPr lang="en-US" dirty="0" err="1"/>
              <a:t>vai</a:t>
            </a:r>
            <a:r>
              <a:rPr lang="en-US" dirty="0"/>
              <a:t> </a:t>
            </a:r>
            <a:r>
              <a:rPr lang="en-US" dirty="0" err="1"/>
              <a:t>spridzekļiem</a:t>
            </a:r>
            <a:r>
              <a:rPr lang="en-US" dirty="0"/>
              <a:t> </a:t>
            </a:r>
            <a:r>
              <a:rPr lang="en-US" dirty="0" err="1"/>
              <a:t>lielveikalos</a:t>
            </a:r>
            <a:endParaRPr lang="lv-LV" dirty="0"/>
          </a:p>
        </p:txBody>
      </p:sp>
      <p:sp>
        <p:nvSpPr>
          <p:cNvPr id="4" name="Slide Number Placeholder 3"/>
          <p:cNvSpPr>
            <a:spLocks noGrp="1"/>
          </p:cNvSpPr>
          <p:nvPr>
            <p:ph type="sldNum" sz="quarter" idx="10"/>
          </p:nvPr>
        </p:nvSpPr>
        <p:spPr/>
        <p:txBody>
          <a:bodyPr/>
          <a:lstStyle/>
          <a:p>
            <a:fld id="{4D7CE7CF-652F-488A-9EBF-C9F681032238}" type="slidenum">
              <a:rPr lang="lv-LV" smtClean="0"/>
              <a:t>28</a:t>
            </a:fld>
            <a:endParaRPr lang="lv-LV"/>
          </a:p>
        </p:txBody>
      </p:sp>
    </p:spTree>
    <p:extLst>
      <p:ext uri="{BB962C8B-B14F-4D97-AF65-F5344CB8AC3E}">
        <p14:creationId xmlns:p14="http://schemas.microsoft.com/office/powerpoint/2010/main" val="76621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D25F088-4E24-4689-89B0-1C142E43288F}" type="slidenum">
              <a:rPr lang="lv-LV" altLang="lv-LV">
                <a:latin typeface="Arial" panose="020B0604020202020204" pitchFamily="34" charset="0"/>
              </a:rPr>
              <a:pPr eaLnBrk="1" hangingPunct="1"/>
              <a:t>33</a:t>
            </a:fld>
            <a:endParaRPr lang="lv-LV" altLang="lv-LV">
              <a:latin typeface="Arial" panose="020B0604020202020204" pitchFamily="34" charset="0"/>
            </a:endParaRPr>
          </a:p>
        </p:txBody>
      </p:sp>
      <p:sp>
        <p:nvSpPr>
          <p:cNvPr id="51203" name="Rectangle 2"/>
          <p:cNvSpPr>
            <a:spLocks noGrp="1" noRot="1" noChangeAspect="1" noChangeArrowheads="1" noTextEdit="1"/>
          </p:cNvSpPr>
          <p:nvPr>
            <p:ph type="sldImg"/>
          </p:nvPr>
        </p:nvSpPr>
        <p:spPr bwMode="auto">
          <a:xfrm>
            <a:off x="1143000"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687388" y="4341813"/>
            <a:ext cx="548322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lv-LV" altLang="lv-LV"/>
              <a:t>9.45</a:t>
            </a:r>
          </a:p>
        </p:txBody>
      </p:sp>
    </p:spTree>
    <p:extLst>
      <p:ext uri="{BB962C8B-B14F-4D97-AF65-F5344CB8AC3E}">
        <p14:creationId xmlns:p14="http://schemas.microsoft.com/office/powerpoint/2010/main" val="36619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08430BF0-1EC8-4B42-B693-972ABCED9E48}" type="datetimeFigureOut">
              <a:rPr lang="lv-LV" smtClean="0"/>
              <a:t>18.05.2017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127623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8430BF0-1EC8-4B42-B693-972ABCED9E48}" type="datetimeFigureOut">
              <a:rPr lang="lv-LV" smtClean="0"/>
              <a:t>18.05.2017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17239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8430BF0-1EC8-4B42-B693-972ABCED9E48}" type="datetimeFigureOut">
              <a:rPr lang="lv-LV" smtClean="0"/>
              <a:t>18.05.2017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77755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endParaRPr lang="en-GB" dirty="0"/>
          </a:p>
        </p:txBody>
      </p:sp>
      <p:sp>
        <p:nvSpPr>
          <p:cNvPr id="3" name="Date Placeholder 2"/>
          <p:cNvSpPr>
            <a:spLocks noGrp="1"/>
          </p:cNvSpPr>
          <p:nvPr>
            <p:ph type="dt" sz="half" idx="10"/>
          </p:nvPr>
        </p:nvSpPr>
        <p:spPr/>
        <p:txBody>
          <a:bodyPr/>
          <a:lstStyle/>
          <a:p>
            <a:fld id="{9C4A7853-D830-44D9-9205-78D41404A6E4}" type="datetime1">
              <a:rPr lang="en-GB" noProof="0" smtClean="0"/>
              <a:t>18/05/2017</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A013F82-EE5E-44EE-A61D-E31C6657F26F}" type="slidenum">
              <a:rPr lang="en-GB" noProof="0" smtClean="0"/>
              <a:pPr/>
              <a:t>‹#›</a:t>
            </a:fld>
            <a:endParaRPr lang="en-GB" noProof="0" dirty="0"/>
          </a:p>
        </p:txBody>
      </p:sp>
      <p:sp>
        <p:nvSpPr>
          <p:cNvPr id="8" name="Content Placeholder 7"/>
          <p:cNvSpPr>
            <a:spLocks noGrp="1"/>
          </p:cNvSpPr>
          <p:nvPr>
            <p:ph sz="quarter" idx="13"/>
          </p:nvPr>
        </p:nvSpPr>
        <p:spPr>
          <a:xfrm>
            <a:off x="107504" y="836712"/>
            <a:ext cx="8928546" cy="5184576"/>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275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08430BF0-1EC8-4B42-B693-972ABCED9E48}" type="datetimeFigureOut">
              <a:rPr lang="lv-LV" smtClean="0"/>
              <a:t>18.05.2017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318870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30BF0-1EC8-4B42-B693-972ABCED9E48}" type="datetimeFigureOut">
              <a:rPr lang="lv-LV" smtClean="0"/>
              <a:t>18.05.2017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303067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08430BF0-1EC8-4B42-B693-972ABCED9E48}" type="datetimeFigureOut">
              <a:rPr lang="lv-LV" smtClean="0"/>
              <a:t>18.05.2017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239183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08430BF0-1EC8-4B42-B693-972ABCED9E48}" type="datetimeFigureOut">
              <a:rPr lang="lv-LV" smtClean="0"/>
              <a:t>18.05.2017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270106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08430BF0-1EC8-4B42-B693-972ABCED9E48}" type="datetimeFigureOut">
              <a:rPr lang="lv-LV" smtClean="0"/>
              <a:t>18.05.2017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95273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0BF0-1EC8-4B42-B693-972ABCED9E48}" type="datetimeFigureOut">
              <a:rPr lang="lv-LV" smtClean="0"/>
              <a:t>18.05.2017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55819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30BF0-1EC8-4B42-B693-972ABCED9E48}" type="datetimeFigureOut">
              <a:rPr lang="lv-LV" smtClean="0"/>
              <a:t>18.05.2017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234192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30BF0-1EC8-4B42-B693-972ABCED9E48}" type="datetimeFigureOut">
              <a:rPr lang="lv-LV" smtClean="0"/>
              <a:t>18.05.2017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9312628-62D8-4F1A-B2D5-F630AA505124}" type="slidenum">
              <a:rPr lang="lv-LV" smtClean="0"/>
              <a:t>‹#›</a:t>
            </a:fld>
            <a:endParaRPr lang="lv-LV"/>
          </a:p>
        </p:txBody>
      </p:sp>
    </p:spTree>
    <p:extLst>
      <p:ext uri="{BB962C8B-B14F-4D97-AF65-F5344CB8AC3E}">
        <p14:creationId xmlns:p14="http://schemas.microsoft.com/office/powerpoint/2010/main" val="69525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0BF0-1EC8-4B42-B693-972ABCED9E48}" type="datetimeFigureOut">
              <a:rPr lang="lv-LV" smtClean="0"/>
              <a:t>18.05.2017</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12628-62D8-4F1A-B2D5-F630AA505124}" type="slidenum">
              <a:rPr lang="lv-LV" smtClean="0"/>
              <a:t>‹#›</a:t>
            </a:fld>
            <a:endParaRPr lang="lv-LV"/>
          </a:p>
        </p:txBody>
      </p:sp>
    </p:spTree>
    <p:extLst>
      <p:ext uri="{BB962C8B-B14F-4D97-AF65-F5344CB8AC3E}">
        <p14:creationId xmlns:p14="http://schemas.microsoft.com/office/powerpoint/2010/main" val="74771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MIvED8PzCM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VQGEPEaEWt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hBmWxQpedI"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err="1">
                <a:solidFill>
                  <a:schemeClr val="bg1">
                    <a:lumMod val="95000"/>
                  </a:schemeClr>
                </a:solidFill>
              </a:rPr>
              <a:t>Krīzes</a:t>
            </a:r>
            <a:r>
              <a:rPr lang="en-US" sz="6600" b="1" dirty="0">
                <a:solidFill>
                  <a:schemeClr val="bg1">
                    <a:lumMod val="95000"/>
                  </a:schemeClr>
                </a:solidFill>
              </a:rPr>
              <a:t> </a:t>
            </a:r>
            <a:r>
              <a:rPr lang="en-US" sz="6600" b="1" dirty="0" err="1">
                <a:solidFill>
                  <a:schemeClr val="bg1">
                    <a:lumMod val="95000"/>
                  </a:schemeClr>
                </a:solidFill>
              </a:rPr>
              <a:t>komunikācija</a:t>
            </a:r>
            <a:endParaRPr lang="lv-LV" sz="6600" b="1" dirty="0">
              <a:solidFill>
                <a:schemeClr val="bg1">
                  <a:lumMod val="95000"/>
                </a:schemeClr>
              </a:solidFill>
            </a:endParaRPr>
          </a:p>
        </p:txBody>
      </p:sp>
      <p:sp>
        <p:nvSpPr>
          <p:cNvPr id="3" name="Subtitle 2"/>
          <p:cNvSpPr>
            <a:spLocks noGrp="1"/>
          </p:cNvSpPr>
          <p:nvPr>
            <p:ph type="subTitle" idx="1"/>
          </p:nvPr>
        </p:nvSpPr>
        <p:spPr/>
        <p:txBody>
          <a:bodyPr/>
          <a:lstStyle/>
          <a:p>
            <a:pPr algn="r"/>
            <a:r>
              <a:rPr lang="lv-LV" dirty="0">
                <a:solidFill>
                  <a:schemeClr val="bg1"/>
                </a:solidFill>
              </a:rPr>
              <a:t> Kristīne Tjarve, </a:t>
            </a:r>
          </a:p>
          <a:p>
            <a:pPr algn="r"/>
            <a:r>
              <a:rPr lang="en-US" dirty="0">
                <a:solidFill>
                  <a:schemeClr val="bg1"/>
                </a:solidFill>
              </a:rPr>
              <a:t>18.05</a:t>
            </a:r>
            <a:r>
              <a:rPr lang="lv-LV" dirty="0">
                <a:solidFill>
                  <a:schemeClr val="bg1"/>
                </a:solidFill>
              </a:rPr>
              <a:t>.2017</a:t>
            </a:r>
          </a:p>
        </p:txBody>
      </p:sp>
    </p:spTree>
    <p:extLst>
      <p:ext uri="{BB962C8B-B14F-4D97-AF65-F5344CB8AC3E}">
        <p14:creationId xmlns:p14="http://schemas.microsoft.com/office/powerpoint/2010/main" val="224167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Risks </a:t>
            </a:r>
            <a:r>
              <a:rPr lang="en-US" dirty="0" err="1">
                <a:solidFill>
                  <a:schemeClr val="bg1"/>
                </a:solidFill>
              </a:rPr>
              <a:t>vai</a:t>
            </a:r>
            <a:r>
              <a:rPr lang="en-US" dirty="0">
                <a:solidFill>
                  <a:schemeClr val="bg1"/>
                </a:solidFill>
              </a:rPr>
              <a:t> </a:t>
            </a:r>
            <a:r>
              <a:rPr lang="en-US" dirty="0" err="1">
                <a:solidFill>
                  <a:schemeClr val="bg1"/>
                </a:solidFill>
              </a:rPr>
              <a:t>krīze</a:t>
            </a:r>
            <a:endParaRPr lang="lv-LV"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lv-LV" altLang="lv-LV" b="1" dirty="0">
                <a:solidFill>
                  <a:schemeClr val="bg1"/>
                </a:solidFill>
              </a:rPr>
              <a:t>Risks</a:t>
            </a:r>
            <a:r>
              <a:rPr lang="lv-LV" altLang="lv-LV" dirty="0">
                <a:solidFill>
                  <a:schemeClr val="bg1"/>
                </a:solidFill>
              </a:rPr>
              <a:t> – negatīva notikuma prognozēta iespējamība vai varbūtība </a:t>
            </a:r>
          </a:p>
          <a:p>
            <a:pPr>
              <a:buFont typeface="Wingdings" panose="05000000000000000000" pitchFamily="2" charset="2"/>
              <a:buChar char="ü"/>
            </a:pPr>
            <a:r>
              <a:rPr lang="lv-LV" altLang="lv-LV" b="1" dirty="0">
                <a:solidFill>
                  <a:schemeClr val="bg1"/>
                </a:solidFill>
              </a:rPr>
              <a:t>Krīzes situāciju </a:t>
            </a:r>
            <a:r>
              <a:rPr lang="lv-LV" altLang="lv-LV" dirty="0">
                <a:solidFill>
                  <a:schemeClr val="bg1"/>
                </a:solidFill>
              </a:rPr>
              <a:t>var radīt kāda negatīva notikuma izraisītās sekas un ar to saistītā negatīvā publicitāte </a:t>
            </a:r>
          </a:p>
          <a:p>
            <a:pPr>
              <a:buFont typeface="Wingdings" panose="05000000000000000000" pitchFamily="2" charset="2"/>
              <a:buChar char="ü"/>
            </a:pPr>
            <a:r>
              <a:rPr lang="lv-LV" altLang="lv-LV" b="1" dirty="0">
                <a:solidFill>
                  <a:schemeClr val="bg1"/>
                </a:solidFill>
              </a:rPr>
              <a:t>Krīze</a:t>
            </a:r>
            <a:r>
              <a:rPr lang="lv-LV" altLang="lv-LV" dirty="0">
                <a:solidFill>
                  <a:schemeClr val="bg1"/>
                </a:solidFill>
              </a:rPr>
              <a:t> ir pavērsiena punkts, kurā organizācijai vai nu izdodas pārvarēt grūtības, vai arī tā nonāk vēl lielākās grūtībās</a:t>
            </a:r>
          </a:p>
          <a:p>
            <a:endParaRPr lang="lv-LV" dirty="0"/>
          </a:p>
        </p:txBody>
      </p:sp>
    </p:spTree>
    <p:extLst>
      <p:ext uri="{BB962C8B-B14F-4D97-AF65-F5344CB8AC3E}">
        <p14:creationId xmlns:p14="http://schemas.microsoft.com/office/powerpoint/2010/main" val="80781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lv-LV" altLang="lv-LV" dirty="0">
                <a:solidFill>
                  <a:schemeClr val="bg1"/>
                </a:solidFill>
              </a:rPr>
              <a:t>Risku matrica</a:t>
            </a:r>
          </a:p>
        </p:txBody>
      </p:sp>
      <p:graphicFrame>
        <p:nvGraphicFramePr>
          <p:cNvPr id="4" name="Content Placeholder 3"/>
          <p:cNvGraphicFramePr>
            <a:graphicFrameLocks noGrp="1"/>
          </p:cNvGraphicFramePr>
          <p:nvPr>
            <p:ph idx="1"/>
          </p:nvPr>
        </p:nvGraphicFramePr>
        <p:xfrm>
          <a:off x="457200" y="1600200"/>
          <a:ext cx="8291514" cy="2917825"/>
        </p:xfrm>
        <a:graphic>
          <a:graphicData uri="http://schemas.openxmlformats.org/drawingml/2006/table">
            <a:tbl>
              <a:tblPr firstRow="1" bandRow="1">
                <a:tableStyleId>{5C22544A-7EE6-4342-B048-85BDC9FD1C3A}</a:tableStyleId>
              </a:tblPr>
              <a:tblGrid>
                <a:gridCol w="1658303">
                  <a:extLst>
                    <a:ext uri="{9D8B030D-6E8A-4147-A177-3AD203B41FA5}">
                      <a16:colId xmlns:a16="http://schemas.microsoft.com/office/drawing/2014/main" val="20000"/>
                    </a:ext>
                  </a:extLst>
                </a:gridCol>
                <a:gridCol w="1658303">
                  <a:extLst>
                    <a:ext uri="{9D8B030D-6E8A-4147-A177-3AD203B41FA5}">
                      <a16:colId xmlns:a16="http://schemas.microsoft.com/office/drawing/2014/main" val="20001"/>
                    </a:ext>
                  </a:extLst>
                </a:gridCol>
                <a:gridCol w="1658303">
                  <a:extLst>
                    <a:ext uri="{9D8B030D-6E8A-4147-A177-3AD203B41FA5}">
                      <a16:colId xmlns:a16="http://schemas.microsoft.com/office/drawing/2014/main" val="20002"/>
                    </a:ext>
                  </a:extLst>
                </a:gridCol>
                <a:gridCol w="1228310">
                  <a:extLst>
                    <a:ext uri="{9D8B030D-6E8A-4147-A177-3AD203B41FA5}">
                      <a16:colId xmlns:a16="http://schemas.microsoft.com/office/drawing/2014/main" val="20003"/>
                    </a:ext>
                  </a:extLst>
                </a:gridCol>
                <a:gridCol w="2088295">
                  <a:extLst>
                    <a:ext uri="{9D8B030D-6E8A-4147-A177-3AD203B41FA5}">
                      <a16:colId xmlns:a16="http://schemas.microsoft.com/office/drawing/2014/main" val="20004"/>
                    </a:ext>
                  </a:extLst>
                </a:gridCol>
              </a:tblGrid>
              <a:tr h="1005952">
                <a:tc>
                  <a:txBody>
                    <a:bodyPr/>
                    <a:lstStyle/>
                    <a:p>
                      <a:r>
                        <a:rPr lang="lv-LV" sz="1800" dirty="0"/>
                        <a:t>Riska nosaukums</a:t>
                      </a:r>
                    </a:p>
                  </a:txBody>
                  <a:tcPr marL="91443" marR="91443" marT="45725" marB="45725"/>
                </a:tc>
                <a:tc>
                  <a:txBody>
                    <a:bodyPr/>
                    <a:lstStyle/>
                    <a:p>
                      <a:r>
                        <a:rPr lang="lv-LV" sz="1800" dirty="0"/>
                        <a:t>Iespējamība,</a:t>
                      </a:r>
                      <a:r>
                        <a:rPr lang="lv-LV" sz="1800" baseline="0" dirty="0"/>
                        <a:t> ka šis risks iestāsies</a:t>
                      </a:r>
                      <a:endParaRPr lang="lv-LV" sz="1800" dirty="0"/>
                    </a:p>
                  </a:txBody>
                  <a:tcPr marL="91443" marR="91443" marT="45725" marB="45725"/>
                </a:tc>
                <a:tc>
                  <a:txBody>
                    <a:bodyPr/>
                    <a:lstStyle/>
                    <a:p>
                      <a:r>
                        <a:rPr lang="lv-LV" sz="1800" dirty="0"/>
                        <a:t>Ietekme</a:t>
                      </a:r>
                      <a:r>
                        <a:rPr lang="lv-LV" sz="1800" baseline="0" dirty="0"/>
                        <a:t> uz uzņēmumu</a:t>
                      </a:r>
                      <a:endParaRPr lang="lv-LV" sz="1800" dirty="0"/>
                    </a:p>
                  </a:txBody>
                  <a:tcPr marL="91443" marR="91443" marT="45725" marB="45725"/>
                </a:tc>
                <a:tc>
                  <a:txBody>
                    <a:bodyPr/>
                    <a:lstStyle/>
                    <a:p>
                      <a:r>
                        <a:rPr lang="lv-LV" sz="1800" dirty="0"/>
                        <a:t>Rezultātu summa </a:t>
                      </a:r>
                      <a:r>
                        <a:rPr lang="lv-LV" sz="1200" dirty="0"/>
                        <a:t>(iespējamība + ietekme)</a:t>
                      </a:r>
                    </a:p>
                  </a:txBody>
                  <a:tcPr marL="91443" marR="91443" marT="45725" marB="45725"/>
                </a:tc>
                <a:tc>
                  <a:txBody>
                    <a:bodyPr/>
                    <a:lstStyle/>
                    <a:p>
                      <a:r>
                        <a:rPr lang="lv-LV" sz="1800" dirty="0"/>
                        <a:t>Riska mazināšanas pasākumi</a:t>
                      </a:r>
                    </a:p>
                  </a:txBody>
                  <a:tcPr marL="91443" marR="91443" marT="45725" marB="45725"/>
                </a:tc>
                <a:extLst>
                  <a:ext uri="{0D108BD9-81ED-4DB2-BD59-A6C34878D82A}">
                    <a16:rowId xmlns:a16="http://schemas.microsoft.com/office/drawing/2014/main" val="10000"/>
                  </a:ext>
                </a:extLst>
              </a:tr>
              <a:tr h="637291">
                <a:tc>
                  <a:txBody>
                    <a:bodyPr/>
                    <a:lstStyle/>
                    <a:p>
                      <a:r>
                        <a:rPr lang="lv-LV" sz="1800" dirty="0"/>
                        <a:t>1. ……</a:t>
                      </a:r>
                    </a:p>
                  </a:txBody>
                  <a:tcPr marL="91443" marR="91443" marT="45725" marB="45725"/>
                </a:tc>
                <a:tc>
                  <a:txBody>
                    <a:bodyPr/>
                    <a:lstStyle/>
                    <a:p>
                      <a:endParaRPr lang="lv-LV" sz="1800"/>
                    </a:p>
                  </a:txBody>
                  <a:tcPr marL="91443" marR="91443" marT="45725" marB="45725"/>
                </a:tc>
                <a:tc>
                  <a:txBody>
                    <a:bodyPr/>
                    <a:lstStyle/>
                    <a:p>
                      <a:endParaRPr lang="lv-LV" sz="1800"/>
                    </a:p>
                  </a:txBody>
                  <a:tcPr marL="91443" marR="91443" marT="45725" marB="45725"/>
                </a:tc>
                <a:tc>
                  <a:txBody>
                    <a:bodyPr/>
                    <a:lstStyle/>
                    <a:p>
                      <a:endParaRPr lang="lv-LV" sz="1800"/>
                    </a:p>
                  </a:txBody>
                  <a:tcPr marL="91443" marR="91443" marT="45725" marB="45725"/>
                </a:tc>
                <a:tc>
                  <a:txBody>
                    <a:bodyPr/>
                    <a:lstStyle/>
                    <a:p>
                      <a:endParaRPr lang="lv-LV" sz="1800" dirty="0"/>
                    </a:p>
                  </a:txBody>
                  <a:tcPr marL="91443" marR="91443" marT="45725" marB="45725"/>
                </a:tc>
                <a:extLst>
                  <a:ext uri="{0D108BD9-81ED-4DB2-BD59-A6C34878D82A}">
                    <a16:rowId xmlns:a16="http://schemas.microsoft.com/office/drawing/2014/main" val="10001"/>
                  </a:ext>
                </a:extLst>
              </a:tr>
              <a:tr h="637291">
                <a:tc>
                  <a:txBody>
                    <a:bodyPr/>
                    <a:lstStyle/>
                    <a:p>
                      <a:r>
                        <a:rPr lang="lv-LV" sz="1800" dirty="0"/>
                        <a:t>2.</a:t>
                      </a:r>
                      <a:r>
                        <a:rPr lang="lv-LV" sz="1800" baseline="0" dirty="0"/>
                        <a:t> ……</a:t>
                      </a:r>
                      <a:endParaRPr lang="lv-LV" sz="1800" dirty="0"/>
                    </a:p>
                  </a:txBody>
                  <a:tcPr marL="91443" marR="91443" marT="45725" marB="45725"/>
                </a:tc>
                <a:tc>
                  <a:txBody>
                    <a:bodyPr/>
                    <a:lstStyle/>
                    <a:p>
                      <a:endParaRPr lang="lv-LV" sz="1800"/>
                    </a:p>
                  </a:txBody>
                  <a:tcPr marL="91443" marR="91443" marT="45725" marB="45725"/>
                </a:tc>
                <a:tc>
                  <a:txBody>
                    <a:bodyPr/>
                    <a:lstStyle/>
                    <a:p>
                      <a:endParaRPr lang="lv-LV" sz="1800"/>
                    </a:p>
                  </a:txBody>
                  <a:tcPr marL="91443" marR="91443" marT="45725" marB="45725"/>
                </a:tc>
                <a:tc>
                  <a:txBody>
                    <a:bodyPr/>
                    <a:lstStyle/>
                    <a:p>
                      <a:endParaRPr lang="lv-LV" sz="1800"/>
                    </a:p>
                  </a:txBody>
                  <a:tcPr marL="91443" marR="91443" marT="45725" marB="45725"/>
                </a:tc>
                <a:tc>
                  <a:txBody>
                    <a:bodyPr/>
                    <a:lstStyle/>
                    <a:p>
                      <a:endParaRPr lang="lv-LV" sz="1800"/>
                    </a:p>
                  </a:txBody>
                  <a:tcPr marL="91443" marR="91443" marT="45725" marB="45725"/>
                </a:tc>
                <a:extLst>
                  <a:ext uri="{0D108BD9-81ED-4DB2-BD59-A6C34878D82A}">
                    <a16:rowId xmlns:a16="http://schemas.microsoft.com/office/drawing/2014/main" val="10002"/>
                  </a:ext>
                </a:extLst>
              </a:tr>
              <a:tr h="637291">
                <a:tc>
                  <a:txBody>
                    <a:bodyPr/>
                    <a:lstStyle/>
                    <a:p>
                      <a:r>
                        <a:rPr lang="lv-LV" sz="1800" dirty="0"/>
                        <a:t>3. ……</a:t>
                      </a:r>
                    </a:p>
                  </a:txBody>
                  <a:tcPr marL="91443" marR="91443" marT="45725" marB="45725"/>
                </a:tc>
                <a:tc>
                  <a:txBody>
                    <a:bodyPr/>
                    <a:lstStyle/>
                    <a:p>
                      <a:endParaRPr lang="lv-LV" sz="1800"/>
                    </a:p>
                  </a:txBody>
                  <a:tcPr marL="91443" marR="91443" marT="45725" marB="45725"/>
                </a:tc>
                <a:tc>
                  <a:txBody>
                    <a:bodyPr/>
                    <a:lstStyle/>
                    <a:p>
                      <a:endParaRPr lang="lv-LV" sz="1800"/>
                    </a:p>
                  </a:txBody>
                  <a:tcPr marL="91443" marR="91443" marT="45725" marB="45725"/>
                </a:tc>
                <a:tc>
                  <a:txBody>
                    <a:bodyPr/>
                    <a:lstStyle/>
                    <a:p>
                      <a:endParaRPr lang="lv-LV" sz="1800"/>
                    </a:p>
                  </a:txBody>
                  <a:tcPr marL="91443" marR="91443" marT="45725" marB="45725"/>
                </a:tc>
                <a:tc>
                  <a:txBody>
                    <a:bodyPr/>
                    <a:lstStyle/>
                    <a:p>
                      <a:endParaRPr lang="lv-LV" sz="1800" dirty="0"/>
                    </a:p>
                  </a:txBody>
                  <a:tcPr marL="91443" marR="91443"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06537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412776"/>
            <a:ext cx="8249046" cy="4031873"/>
          </a:xfrm>
          <a:prstGeom prst="rect">
            <a:avLst/>
          </a:prstGeom>
        </p:spPr>
        <p:txBody>
          <a:bodyPr wrap="square">
            <a:spAutoFit/>
          </a:bodyPr>
          <a:lstStyle/>
          <a:p>
            <a:pPr algn="ctr"/>
            <a:r>
              <a:rPr lang="en-US" sz="3200" b="1" dirty="0" err="1">
                <a:solidFill>
                  <a:schemeClr val="bg1"/>
                </a:solidFill>
                <a:latin typeface="Arial" panose="020B0604020202020204" pitchFamily="34" charset="0"/>
                <a:cs typeface="Arial" panose="020B0604020202020204" pitchFamily="34" charset="0"/>
              </a:rPr>
              <a:t>Kad</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nekas</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cits</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vairs</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nepalīdz</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izlasi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instrukciju</a:t>
            </a:r>
            <a:r>
              <a:rPr lang="lv-LV" sz="3200" b="1" dirty="0">
                <a:solidFill>
                  <a:schemeClr val="bg1"/>
                </a:solidFill>
                <a:latin typeface="Arial" panose="020B0604020202020204" pitchFamily="34" charset="0"/>
                <a:cs typeface="Arial" panose="020B0604020202020204" pitchFamily="34" charset="0"/>
              </a:rPr>
              <a:t>!</a:t>
            </a:r>
          </a:p>
          <a:p>
            <a:pPr algn="ctr"/>
            <a:endParaRPr lang="lv-LV" sz="3200" b="1" dirty="0">
              <a:solidFill>
                <a:schemeClr val="bg1"/>
              </a:solidFill>
              <a:latin typeface="Arial" panose="020B0604020202020204" pitchFamily="34" charset="0"/>
              <a:cs typeface="Arial" panose="020B0604020202020204" pitchFamily="34" charset="0"/>
            </a:endParaRPr>
          </a:p>
          <a:p>
            <a:pPr algn="ctr"/>
            <a:endParaRPr lang="lv-LV" sz="3200" b="1" dirty="0">
              <a:solidFill>
                <a:schemeClr val="bg1"/>
              </a:solidFill>
              <a:latin typeface="Arial" panose="020B0604020202020204" pitchFamily="34" charset="0"/>
              <a:cs typeface="Arial" panose="020B0604020202020204" pitchFamily="34" charset="0"/>
            </a:endParaRPr>
          </a:p>
          <a:p>
            <a:pPr algn="ctr"/>
            <a:r>
              <a:rPr lang="lv-LV" sz="3200" b="1" dirty="0">
                <a:solidFill>
                  <a:schemeClr val="bg1"/>
                </a:solidFill>
                <a:latin typeface="Arial" panose="020B0604020202020204" pitchFamily="34" charset="0"/>
                <a:cs typeface="Arial" panose="020B0604020202020204" pitchFamily="34" charset="0"/>
              </a:rPr>
              <a:t>Jeb</a:t>
            </a:r>
            <a:r>
              <a:rPr lang="en-US" sz="3200" b="1" dirty="0">
                <a:solidFill>
                  <a:schemeClr val="bg1"/>
                </a:solidFill>
                <a:latin typeface="Arial" panose="020B0604020202020204" pitchFamily="34" charset="0"/>
                <a:cs typeface="Arial" panose="020B0604020202020204" pitchFamily="34" charset="0"/>
              </a:rPr>
              <a:t> </a:t>
            </a:r>
            <a:r>
              <a:rPr lang="lv-LV" sz="3200" b="1" dirty="0">
                <a:solidFill>
                  <a:schemeClr val="bg1"/>
                </a:solidFill>
                <a:latin typeface="Arial" panose="020B0604020202020204" pitchFamily="34" charset="0"/>
                <a:cs typeface="Arial" panose="020B0604020202020204" pitchFamily="34" charset="0"/>
              </a:rPr>
              <a:t>kā</a:t>
            </a:r>
            <a:r>
              <a:rPr lang="en-US" sz="3200" b="1" dirty="0" err="1">
                <a:solidFill>
                  <a:schemeClr val="bg1"/>
                </a:solidFill>
                <a:latin typeface="Arial" panose="020B0604020202020204" pitchFamily="34" charset="0"/>
                <a:cs typeface="Arial" panose="020B0604020202020204" pitchFamily="34" charset="0"/>
              </a:rPr>
              <a:t>pēc</a:t>
            </a:r>
            <a:r>
              <a:rPr lang="en-US" sz="3200" b="1" dirty="0">
                <a:solidFill>
                  <a:schemeClr val="bg1"/>
                </a:solidFill>
                <a:latin typeface="Arial" panose="020B0604020202020204" pitchFamily="34" charset="0"/>
                <a:cs typeface="Arial" panose="020B0604020202020204" pitchFamily="34" charset="0"/>
              </a:rPr>
              <a:t> </a:t>
            </a:r>
            <a:r>
              <a:rPr lang="lv-LV" sz="3200" b="1" dirty="0">
                <a:solidFill>
                  <a:schemeClr val="bg1"/>
                </a:solidFill>
                <a:latin typeface="Arial" panose="020B0604020202020204" pitchFamily="34" charset="0"/>
                <a:cs typeface="Arial" panose="020B0604020202020204" pitchFamily="34" charset="0"/>
              </a:rPr>
              <a:t>nepieciešams plāns? </a:t>
            </a:r>
          </a:p>
          <a:p>
            <a:pPr algn="ctr"/>
            <a:endParaRPr lang="lv-LV" sz="3200" b="1" dirty="0">
              <a:latin typeface="Arial" panose="020B0604020202020204" pitchFamily="34" charset="0"/>
              <a:cs typeface="Arial" panose="020B0604020202020204" pitchFamily="34" charset="0"/>
            </a:endParaRPr>
          </a:p>
          <a:p>
            <a:pPr algn="ctr"/>
            <a:endParaRPr lang="lv-LV" sz="3200" b="1" dirty="0">
              <a:latin typeface="Arial" panose="020B0604020202020204" pitchFamily="34" charset="0"/>
              <a:cs typeface="Arial" panose="020B0604020202020204" pitchFamily="34" charset="0"/>
            </a:endParaRPr>
          </a:p>
          <a:p>
            <a:pPr algn="ctr"/>
            <a:endParaRPr lang="lv-LV"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457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lv-LV" altLang="lv-LV" dirty="0">
                <a:solidFill>
                  <a:schemeClr val="bg1"/>
                </a:solidFill>
              </a:rPr>
              <a:t>Kas  būs  nepieciešams, lai risinātu krīzes situāciju? </a:t>
            </a:r>
          </a:p>
        </p:txBody>
      </p:sp>
      <p:sp>
        <p:nvSpPr>
          <p:cNvPr id="22531" name="Content Placeholder 2"/>
          <p:cNvSpPr>
            <a:spLocks noGrp="1"/>
          </p:cNvSpPr>
          <p:nvPr>
            <p:ph idx="1"/>
          </p:nvPr>
        </p:nvSpPr>
        <p:spPr>
          <a:xfrm>
            <a:off x="419100" y="1847850"/>
            <a:ext cx="8113340" cy="4278313"/>
          </a:xfrm>
        </p:spPr>
        <p:txBody>
          <a:bodyPr>
            <a:normAutofit fontScale="77500" lnSpcReduction="20000"/>
          </a:bodyPr>
          <a:lstStyle/>
          <a:p>
            <a:pPr eaLnBrk="1" hangingPunct="1">
              <a:buFont typeface="Wingdings" panose="05000000000000000000" pitchFamily="2" charset="2"/>
              <a:buChar char="ü"/>
            </a:pPr>
            <a:r>
              <a:rPr lang="lv-LV" altLang="lv-LV" dirty="0">
                <a:solidFill>
                  <a:schemeClr val="bg1"/>
                </a:solidFill>
              </a:rPr>
              <a:t>Precīzs  rīcības  plāns </a:t>
            </a:r>
          </a:p>
          <a:p>
            <a:pPr eaLnBrk="1" hangingPunct="1">
              <a:buFont typeface="Wingdings" panose="05000000000000000000" pitchFamily="2" charset="2"/>
              <a:buChar char="ü"/>
            </a:pPr>
            <a:r>
              <a:rPr lang="lv-LV" altLang="lv-LV" dirty="0">
                <a:solidFill>
                  <a:schemeClr val="bg1"/>
                </a:solidFill>
              </a:rPr>
              <a:t>Vienota  informatīvā  platforma  </a:t>
            </a:r>
          </a:p>
          <a:p>
            <a:pPr eaLnBrk="1" hangingPunct="1">
              <a:buFont typeface="Wingdings" panose="05000000000000000000" pitchFamily="2" charset="2"/>
              <a:buChar char="ü"/>
            </a:pPr>
            <a:r>
              <a:rPr lang="lv-LV" altLang="lv-LV" dirty="0">
                <a:solidFill>
                  <a:schemeClr val="bg1"/>
                </a:solidFill>
              </a:rPr>
              <a:t>Pārbaudīti  komunikācijas  kanāli  </a:t>
            </a:r>
          </a:p>
          <a:p>
            <a:pPr eaLnBrk="1" hangingPunct="1">
              <a:buFont typeface="Wingdings" panose="05000000000000000000" pitchFamily="2" charset="2"/>
              <a:buChar char="ü"/>
            </a:pPr>
            <a:r>
              <a:rPr lang="lv-LV" altLang="lv-LV" dirty="0">
                <a:solidFill>
                  <a:schemeClr val="bg1"/>
                </a:solidFill>
              </a:rPr>
              <a:t>Rīcībspējīga  komanda,  kam  deleģētas   noteiktas  pilnvaras:</a:t>
            </a:r>
          </a:p>
          <a:p>
            <a:pPr lvl="1" eaLnBrk="1" hangingPunct="1">
              <a:buFont typeface="Wingdings" panose="05000000000000000000" pitchFamily="2" charset="2"/>
              <a:buChar char="ü"/>
            </a:pPr>
            <a:r>
              <a:rPr lang="lv-LV" altLang="lv-LV" dirty="0">
                <a:solidFill>
                  <a:schemeClr val="bg1"/>
                </a:solidFill>
              </a:rPr>
              <a:t>Profesionāļi,   kuri   ir   atbrīvoti   no   citiem   pienākumiem</a:t>
            </a:r>
          </a:p>
          <a:p>
            <a:pPr lvl="1" eaLnBrk="1" hangingPunct="1">
              <a:buFont typeface="Wingdings" panose="05000000000000000000" pitchFamily="2" charset="2"/>
              <a:buChar char="ü"/>
            </a:pPr>
            <a:r>
              <a:rPr lang="lv-LV" altLang="lv-LV" dirty="0">
                <a:solidFill>
                  <a:schemeClr val="bg1"/>
                </a:solidFill>
              </a:rPr>
              <a:t>Sadarbība  ar  juristiem   </a:t>
            </a:r>
          </a:p>
          <a:p>
            <a:pPr lvl="1" eaLnBrk="1" hangingPunct="1">
              <a:buFont typeface="Wingdings" panose="05000000000000000000" pitchFamily="2" charset="2"/>
              <a:buChar char="ü"/>
            </a:pPr>
            <a:r>
              <a:rPr lang="lv-LV" altLang="lv-LV" dirty="0">
                <a:solidFill>
                  <a:schemeClr val="bg1"/>
                </a:solidFill>
              </a:rPr>
              <a:t>Jo   lielāka   ir   krīze/ problēma   (jo   lielāku   sabiedrības   daļu   skar),   jo   augstāka   līmeņa   pārstāvim  jārunā  publiski</a:t>
            </a:r>
          </a:p>
          <a:p>
            <a:pPr lvl="1" eaLnBrk="1" hangingPunct="1">
              <a:buFont typeface="Wingdings" panose="05000000000000000000" pitchFamily="2" charset="2"/>
              <a:buChar char="ü"/>
            </a:pPr>
            <a:r>
              <a:rPr lang="lv-LV" altLang="lv-LV" dirty="0">
                <a:solidFill>
                  <a:schemeClr val="bg1"/>
                </a:solidFill>
              </a:rPr>
              <a:t>Bet   atceramies,   ka   ierindas   darbinieki   arī   neklusē  </a:t>
            </a:r>
          </a:p>
        </p:txBody>
      </p:sp>
    </p:spTree>
    <p:extLst>
      <p:ext uri="{BB962C8B-B14F-4D97-AF65-F5344CB8AC3E}">
        <p14:creationId xmlns:p14="http://schemas.microsoft.com/office/powerpoint/2010/main" val="335184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96752"/>
            <a:ext cx="8532440" cy="4705851"/>
          </a:xfrm>
        </p:spPr>
        <p:txBody>
          <a:bodyPr>
            <a:normAutofit/>
          </a:bodyPr>
          <a:lstStyle/>
          <a:p>
            <a:pPr lvl="0">
              <a:lnSpc>
                <a:spcPct val="90000"/>
              </a:lnSpc>
              <a:spcBef>
                <a:spcPts val="1350"/>
              </a:spcBef>
            </a:pPr>
            <a:br>
              <a:rPr lang="en-US" sz="1800" b="0" dirty="0">
                <a:solidFill>
                  <a:srgbClr val="355362"/>
                </a:solidFill>
                <a:ea typeface="+mn-ea"/>
              </a:rPr>
            </a:br>
            <a:endParaRPr lang="en-US" dirty="0"/>
          </a:p>
        </p:txBody>
      </p:sp>
      <p:sp>
        <p:nvSpPr>
          <p:cNvPr id="4" name="Rectangle 3"/>
          <p:cNvSpPr/>
          <p:nvPr/>
        </p:nvSpPr>
        <p:spPr>
          <a:xfrm>
            <a:off x="507679" y="404664"/>
            <a:ext cx="8352928" cy="1077218"/>
          </a:xfrm>
          <a:prstGeom prst="rect">
            <a:avLst/>
          </a:prstGeom>
        </p:spPr>
        <p:txBody>
          <a:bodyPr wrap="square">
            <a:spAutoFit/>
          </a:bodyPr>
          <a:lstStyle/>
          <a:p>
            <a:pPr algn="ctr"/>
            <a:r>
              <a:rPr lang="lv-LV" sz="3200" b="1" dirty="0">
                <a:solidFill>
                  <a:prstClr val="white"/>
                </a:solidFill>
                <a:latin typeface="Arial" panose="020B0604020202020204" pitchFamily="34" charset="0"/>
                <a:cs typeface="Arial" panose="020B0604020202020204" pitchFamily="34" charset="0"/>
              </a:rPr>
              <a:t>Kam jābūt krīzes plānā</a:t>
            </a:r>
            <a:br>
              <a:rPr lang="en-US" sz="3200" b="1" dirty="0">
                <a:solidFill>
                  <a:prstClr val="white"/>
                </a:solidFill>
                <a:latin typeface="Arial" panose="020B0604020202020204" pitchFamily="34" charset="0"/>
                <a:cs typeface="Arial" panose="020B0604020202020204" pitchFamily="34" charset="0"/>
              </a:rPr>
            </a:br>
            <a:endParaRPr lang="en-US" sz="3200" b="1" dirty="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755576" y="1196752"/>
            <a:ext cx="7560840" cy="4370427"/>
          </a:xfrm>
          <a:prstGeom prst="rect">
            <a:avLst/>
          </a:prstGeom>
          <a:noFill/>
        </p:spPr>
        <p:txBody>
          <a:bodyPr wrap="square" rtlCol="0">
            <a:spAutoFit/>
          </a:bodyPr>
          <a:lstStyle/>
          <a:p>
            <a:pPr marL="342900" indent="-342900">
              <a:buAutoNum type="arabicPeriod"/>
            </a:pPr>
            <a:r>
              <a:rPr lang="lv-LV" sz="2800" dirty="0">
                <a:solidFill>
                  <a:schemeClr val="bg1"/>
                </a:solidFill>
                <a:latin typeface="Arial" panose="020B0604020202020204" pitchFamily="34" charset="0"/>
                <a:cs typeface="Arial" panose="020B0604020202020204" pitchFamily="34" charset="0"/>
              </a:rPr>
              <a:t>Definētas situācijas, kurās  komunikācija ir obligāta </a:t>
            </a:r>
          </a:p>
          <a:p>
            <a:pPr marL="342900" indent="-342900">
              <a:buAutoNum type="arabicPeriod"/>
            </a:pPr>
            <a:r>
              <a:rPr lang="lv-LV" sz="2800" dirty="0">
                <a:solidFill>
                  <a:schemeClr val="bg1"/>
                </a:solidFill>
                <a:latin typeface="Arial" panose="020B0604020202020204" pitchFamily="34" charset="0"/>
                <a:cs typeface="Arial" panose="020B0604020202020204" pitchFamily="34" charset="0"/>
              </a:rPr>
              <a:t>Krīzes vadības komanda un atbildības</a:t>
            </a:r>
          </a:p>
          <a:p>
            <a:pPr marL="342900" indent="-342900">
              <a:buAutoNum type="arabicPeriod"/>
            </a:pPr>
            <a:r>
              <a:rPr lang="lv-LV" sz="2800" dirty="0">
                <a:solidFill>
                  <a:schemeClr val="bg1"/>
                </a:solidFill>
                <a:latin typeface="Arial" panose="020B0604020202020204" pitchFamily="34" charset="0"/>
                <a:cs typeface="Arial" panose="020B0604020202020204" pitchFamily="34" charset="0"/>
              </a:rPr>
              <a:t>Runas personas</a:t>
            </a:r>
          </a:p>
          <a:p>
            <a:pPr marL="342900" indent="-342900">
              <a:buAutoNum type="arabicPeriod"/>
            </a:pPr>
            <a:r>
              <a:rPr lang="lv-LV" sz="2800" dirty="0">
                <a:solidFill>
                  <a:schemeClr val="bg1"/>
                </a:solidFill>
                <a:latin typeface="Arial" panose="020B0604020202020204" pitchFamily="34" charset="0"/>
                <a:cs typeface="Arial" panose="020B0604020202020204" pitchFamily="34" charset="0"/>
              </a:rPr>
              <a:t>Ietekmes auditorijas, kuras jāinformē par situāciju</a:t>
            </a:r>
          </a:p>
          <a:p>
            <a:pPr marL="342900" indent="-342900">
              <a:buAutoNum type="arabicPeriod"/>
            </a:pPr>
            <a:r>
              <a:rPr lang="lv-LV" sz="2800" dirty="0">
                <a:solidFill>
                  <a:schemeClr val="bg1"/>
                </a:solidFill>
                <a:latin typeface="Arial" panose="020B0604020202020204" pitchFamily="34" charset="0"/>
                <a:cs typeface="Arial" panose="020B0604020202020204" pitchFamily="34" charset="0"/>
              </a:rPr>
              <a:t>Reakcijas laika rāmis</a:t>
            </a:r>
          </a:p>
          <a:p>
            <a:pPr marL="342900" indent="-342900">
              <a:buAutoNum type="arabicPeriod"/>
            </a:pPr>
            <a:r>
              <a:rPr lang="lv-LV" sz="2800" dirty="0">
                <a:solidFill>
                  <a:schemeClr val="bg1"/>
                </a:solidFill>
                <a:latin typeface="Arial" panose="020B0604020202020204" pitchFamily="34" charset="0"/>
                <a:cs typeface="Arial" panose="020B0604020202020204" pitchFamily="34" charset="0"/>
              </a:rPr>
              <a:t>90% gatavi paziņojumi medijiem </a:t>
            </a:r>
          </a:p>
          <a:p>
            <a:pPr marL="342900" indent="-342900">
              <a:buAutoNum type="arabicPeriod"/>
            </a:pPr>
            <a:endParaRPr lang="lv-LV" dirty="0"/>
          </a:p>
          <a:p>
            <a:pPr marL="342900" indent="-342900">
              <a:buAutoNum type="arabicPeriod"/>
            </a:pPr>
            <a:endParaRPr lang="lv-LV" dirty="0"/>
          </a:p>
          <a:p>
            <a:pPr marL="342900" indent="-342900">
              <a:buAutoNum type="arabicPeriod"/>
            </a:pPr>
            <a:endParaRPr lang="en-US" dirty="0"/>
          </a:p>
        </p:txBody>
      </p:sp>
    </p:spTree>
    <p:extLst>
      <p:ext uri="{BB962C8B-B14F-4D97-AF65-F5344CB8AC3E}">
        <p14:creationId xmlns:p14="http://schemas.microsoft.com/office/powerpoint/2010/main" val="16320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irsraksts 1"/>
          <p:cNvSpPr>
            <a:spLocks noGrp="1"/>
          </p:cNvSpPr>
          <p:nvPr>
            <p:ph type="title"/>
          </p:nvPr>
        </p:nvSpPr>
        <p:spPr/>
        <p:txBody>
          <a:bodyPr>
            <a:normAutofit/>
          </a:bodyPr>
          <a:lstStyle/>
          <a:p>
            <a:pPr eaLnBrk="1" hangingPunct="1"/>
            <a:r>
              <a:rPr lang="lv-LV" altLang="lv-LV" dirty="0">
                <a:solidFill>
                  <a:schemeClr val="bg1"/>
                </a:solidFill>
              </a:rPr>
              <a:t>Kas mūsu organizācijai ir krīze?</a:t>
            </a:r>
          </a:p>
        </p:txBody>
      </p:sp>
      <p:sp>
        <p:nvSpPr>
          <p:cNvPr id="11267" name="Satura vietturis 2"/>
          <p:cNvSpPr>
            <a:spLocks noGrp="1"/>
          </p:cNvSpPr>
          <p:nvPr>
            <p:ph idx="1"/>
          </p:nvPr>
        </p:nvSpPr>
        <p:spPr/>
        <p:txBody>
          <a:bodyPr>
            <a:normAutofit/>
          </a:bodyPr>
          <a:lstStyle/>
          <a:p>
            <a:pPr eaLnBrk="1" hangingPunct="1">
              <a:buFont typeface="Wingdings" panose="05000000000000000000" pitchFamily="2" charset="2"/>
              <a:buChar char="ü"/>
            </a:pPr>
            <a:r>
              <a:rPr lang="lv-LV" altLang="lv-LV" sz="2400" dirty="0">
                <a:solidFill>
                  <a:schemeClr val="bg1"/>
                </a:solidFill>
              </a:rPr>
              <a:t>Skaidri definēts, kurās situācijās šis komunikācijas plāns iedarbinās</a:t>
            </a:r>
          </a:p>
          <a:p>
            <a:pPr eaLnBrk="1" hangingPunct="1">
              <a:buFont typeface="Wingdings" panose="05000000000000000000" pitchFamily="2" charset="2"/>
              <a:buChar char="ü"/>
            </a:pPr>
            <a:r>
              <a:rPr lang="lv-LV" altLang="lv-LV" sz="2400" dirty="0">
                <a:solidFill>
                  <a:schemeClr val="bg1"/>
                </a:solidFill>
              </a:rPr>
              <a:t>Tiek nosauktas krīzes situācijas, kas var ietekmēt uzņēmuma/organizācijas pastāvēšanu, tālāku darbību, reputāciju</a:t>
            </a:r>
            <a:endParaRPr lang="en-US" altLang="lv-LV" sz="2400" dirty="0">
              <a:solidFill>
                <a:schemeClr val="bg1"/>
              </a:solidFill>
            </a:endParaRPr>
          </a:p>
          <a:p>
            <a:pPr>
              <a:buFont typeface="Wingdings" panose="05000000000000000000" pitchFamily="2" charset="2"/>
              <a:buChar char="ü"/>
            </a:pPr>
            <a:r>
              <a:rPr lang="en-US" sz="2400" dirty="0" err="1">
                <a:solidFill>
                  <a:schemeClr val="bg1"/>
                </a:solidFill>
              </a:rPr>
              <a:t>Vai</a:t>
            </a:r>
            <a:r>
              <a:rPr lang="en-US" sz="2400" dirty="0">
                <a:solidFill>
                  <a:schemeClr val="bg1"/>
                </a:solidFill>
              </a:rPr>
              <a:t> </a:t>
            </a:r>
            <a:r>
              <a:rPr lang="en-US" sz="2400" dirty="0" err="1">
                <a:solidFill>
                  <a:schemeClr val="bg1"/>
                </a:solidFill>
              </a:rPr>
              <a:t>krīze</a:t>
            </a:r>
            <a:r>
              <a:rPr lang="en-US" sz="2400" dirty="0">
                <a:solidFill>
                  <a:schemeClr val="bg1"/>
                </a:solidFill>
              </a:rPr>
              <a:t>, </a:t>
            </a:r>
            <a:r>
              <a:rPr lang="en-US" sz="2400" dirty="0" err="1">
                <a:solidFill>
                  <a:schemeClr val="bg1"/>
                </a:solidFill>
              </a:rPr>
              <a:t>kas</a:t>
            </a:r>
            <a:r>
              <a:rPr lang="en-US" sz="2400" dirty="0">
                <a:solidFill>
                  <a:schemeClr val="bg1"/>
                </a:solidFill>
              </a:rPr>
              <a:t> </a:t>
            </a:r>
            <a:r>
              <a:rPr lang="en-US" sz="2400" dirty="0" err="1">
                <a:solidFill>
                  <a:schemeClr val="bg1"/>
                </a:solidFill>
              </a:rPr>
              <a:t>būs</a:t>
            </a:r>
            <a:r>
              <a:rPr lang="en-US" sz="2400" dirty="0">
                <a:solidFill>
                  <a:schemeClr val="bg1"/>
                </a:solidFill>
              </a:rPr>
              <a:t>, </a:t>
            </a:r>
            <a:r>
              <a:rPr lang="en-US" sz="2400" dirty="0" err="1">
                <a:solidFill>
                  <a:schemeClr val="bg1"/>
                </a:solidFill>
              </a:rPr>
              <a:t>skars</a:t>
            </a:r>
            <a:r>
              <a:rPr lang="en-US" sz="2400" dirty="0">
                <a:solidFill>
                  <a:schemeClr val="bg1"/>
                </a:solidFill>
              </a:rPr>
              <a:t> </a:t>
            </a:r>
            <a:r>
              <a:rPr lang="en-US" sz="2400" dirty="0" err="1">
                <a:solidFill>
                  <a:schemeClr val="bg1"/>
                </a:solidFill>
              </a:rPr>
              <a:t>tikai</a:t>
            </a:r>
            <a:r>
              <a:rPr lang="en-US" sz="2400" dirty="0">
                <a:solidFill>
                  <a:schemeClr val="bg1"/>
                </a:solidFill>
              </a:rPr>
              <a:t> </a:t>
            </a:r>
            <a:r>
              <a:rPr lang="en-US" sz="2400" dirty="0" err="1">
                <a:solidFill>
                  <a:schemeClr val="bg1"/>
                </a:solidFill>
              </a:rPr>
              <a:t>pašvaldību</a:t>
            </a:r>
            <a:r>
              <a:rPr lang="en-US" sz="2400" dirty="0">
                <a:solidFill>
                  <a:schemeClr val="bg1"/>
                </a:solidFill>
              </a:rPr>
              <a:t> </a:t>
            </a:r>
            <a:r>
              <a:rPr lang="en-US" sz="2400" dirty="0" err="1">
                <a:solidFill>
                  <a:schemeClr val="bg1"/>
                </a:solidFill>
              </a:rPr>
              <a:t>jeb</a:t>
            </a:r>
            <a:r>
              <a:rPr lang="en-US" sz="2400" dirty="0">
                <a:solidFill>
                  <a:schemeClr val="bg1"/>
                </a:solidFill>
              </a:rPr>
              <a:t> </a:t>
            </a:r>
            <a:r>
              <a:rPr lang="en-US" sz="2400" dirty="0" err="1">
                <a:solidFill>
                  <a:schemeClr val="bg1"/>
                </a:solidFill>
              </a:rPr>
              <a:t>vēl</a:t>
            </a:r>
            <a:r>
              <a:rPr lang="en-US" sz="2400" dirty="0">
                <a:solidFill>
                  <a:schemeClr val="bg1"/>
                </a:solidFill>
              </a:rPr>
              <a:t> </a:t>
            </a:r>
            <a:r>
              <a:rPr lang="en-US" sz="2400" dirty="0" err="1">
                <a:solidFill>
                  <a:schemeClr val="bg1"/>
                </a:solidFill>
              </a:rPr>
              <a:t>kādu</a:t>
            </a:r>
            <a:r>
              <a:rPr lang="en-US" sz="2400" dirty="0">
                <a:solidFill>
                  <a:schemeClr val="bg1"/>
                </a:solidFill>
              </a:rPr>
              <a:t> </a:t>
            </a:r>
            <a:r>
              <a:rPr lang="en-US" sz="2400" dirty="0" err="1">
                <a:solidFill>
                  <a:schemeClr val="bg1"/>
                </a:solidFill>
              </a:rPr>
              <a:t>organizāciju</a:t>
            </a:r>
            <a:r>
              <a:rPr lang="en-US" sz="2400" dirty="0">
                <a:solidFill>
                  <a:schemeClr val="bg1"/>
                </a:solidFill>
              </a:rPr>
              <a:t>?</a:t>
            </a:r>
          </a:p>
          <a:p>
            <a:pPr>
              <a:buFont typeface="Wingdings" panose="05000000000000000000" pitchFamily="2" charset="2"/>
              <a:buChar char="ü"/>
            </a:pPr>
            <a:r>
              <a:rPr lang="en-US" sz="2400" dirty="0" err="1">
                <a:solidFill>
                  <a:schemeClr val="bg1"/>
                </a:solidFill>
              </a:rPr>
              <a:t>Vai</a:t>
            </a:r>
            <a:r>
              <a:rPr lang="en-US" sz="2400" dirty="0">
                <a:solidFill>
                  <a:schemeClr val="bg1"/>
                </a:solidFill>
              </a:rPr>
              <a:t> </a:t>
            </a:r>
            <a:r>
              <a:rPr lang="en-US" sz="2400" dirty="0" err="1">
                <a:solidFill>
                  <a:schemeClr val="bg1"/>
                </a:solidFill>
              </a:rPr>
              <a:t>būs</a:t>
            </a:r>
            <a:r>
              <a:rPr lang="en-US" sz="2400" dirty="0">
                <a:solidFill>
                  <a:schemeClr val="bg1"/>
                </a:solidFill>
              </a:rPr>
              <a:t> </a:t>
            </a:r>
            <a:r>
              <a:rPr lang="en-US" sz="2400" dirty="0" err="1">
                <a:solidFill>
                  <a:schemeClr val="bg1"/>
                </a:solidFill>
              </a:rPr>
              <a:t>jāsadarbojas</a:t>
            </a:r>
            <a:r>
              <a:rPr lang="en-US" sz="2400" dirty="0">
                <a:solidFill>
                  <a:schemeClr val="bg1"/>
                </a:solidFill>
              </a:rPr>
              <a:t> </a:t>
            </a:r>
            <a:r>
              <a:rPr lang="en-US" sz="2400" dirty="0" err="1">
                <a:solidFill>
                  <a:schemeClr val="bg1"/>
                </a:solidFill>
              </a:rPr>
              <a:t>ar</a:t>
            </a:r>
            <a:r>
              <a:rPr lang="en-US" sz="2400" dirty="0">
                <a:solidFill>
                  <a:schemeClr val="bg1"/>
                </a:solidFill>
              </a:rPr>
              <a:t> </a:t>
            </a:r>
            <a:r>
              <a:rPr lang="en-US" sz="2400" dirty="0" err="1">
                <a:solidFill>
                  <a:schemeClr val="bg1"/>
                </a:solidFill>
              </a:rPr>
              <a:t>valsts</a:t>
            </a:r>
            <a:r>
              <a:rPr lang="en-US" sz="2400" dirty="0">
                <a:solidFill>
                  <a:schemeClr val="bg1"/>
                </a:solidFill>
              </a:rPr>
              <a:t> </a:t>
            </a:r>
            <a:r>
              <a:rPr lang="en-US" sz="2400" dirty="0" err="1">
                <a:solidFill>
                  <a:schemeClr val="bg1"/>
                </a:solidFill>
              </a:rPr>
              <a:t>glābšanas</a:t>
            </a:r>
            <a:r>
              <a:rPr lang="en-US" sz="2400" dirty="0">
                <a:solidFill>
                  <a:schemeClr val="bg1"/>
                </a:solidFill>
              </a:rPr>
              <a:t> </a:t>
            </a:r>
            <a:r>
              <a:rPr lang="en-US" sz="2400" dirty="0" err="1">
                <a:solidFill>
                  <a:schemeClr val="bg1"/>
                </a:solidFill>
              </a:rPr>
              <a:t>dienestiem</a:t>
            </a:r>
            <a:r>
              <a:rPr lang="en-US" sz="2400" dirty="0">
                <a:solidFill>
                  <a:schemeClr val="bg1"/>
                </a:solidFill>
              </a:rPr>
              <a:t> – </a:t>
            </a:r>
            <a:r>
              <a:rPr lang="en-US" sz="2400" dirty="0" err="1">
                <a:solidFill>
                  <a:schemeClr val="bg1"/>
                </a:solidFill>
              </a:rPr>
              <a:t>policiju</a:t>
            </a:r>
            <a:r>
              <a:rPr lang="en-US" sz="2400" dirty="0">
                <a:solidFill>
                  <a:schemeClr val="bg1"/>
                </a:solidFill>
              </a:rPr>
              <a:t>, </a:t>
            </a:r>
            <a:r>
              <a:rPr lang="en-US" sz="2400" dirty="0" err="1">
                <a:solidFill>
                  <a:schemeClr val="bg1"/>
                </a:solidFill>
              </a:rPr>
              <a:t>ugusdzēsējiem</a:t>
            </a:r>
            <a:r>
              <a:rPr lang="en-US" sz="2400" dirty="0">
                <a:solidFill>
                  <a:schemeClr val="bg1"/>
                </a:solidFill>
              </a:rPr>
              <a:t>, </a:t>
            </a:r>
            <a:r>
              <a:rPr lang="en-US" sz="2400" dirty="0" err="1">
                <a:solidFill>
                  <a:schemeClr val="bg1"/>
                </a:solidFill>
              </a:rPr>
              <a:t>neatliekamo</a:t>
            </a:r>
            <a:r>
              <a:rPr lang="en-US" sz="2400" dirty="0">
                <a:solidFill>
                  <a:schemeClr val="bg1"/>
                </a:solidFill>
              </a:rPr>
              <a:t> </a:t>
            </a:r>
            <a:r>
              <a:rPr lang="en-US" sz="2400" dirty="0" err="1">
                <a:solidFill>
                  <a:schemeClr val="bg1"/>
                </a:solidFill>
              </a:rPr>
              <a:t>medicīnisko</a:t>
            </a:r>
            <a:r>
              <a:rPr lang="en-US" sz="2400" dirty="0">
                <a:solidFill>
                  <a:schemeClr val="bg1"/>
                </a:solidFill>
              </a:rPr>
              <a:t> </a:t>
            </a:r>
            <a:r>
              <a:rPr lang="en-US" sz="2400" dirty="0" err="1">
                <a:solidFill>
                  <a:schemeClr val="bg1"/>
                </a:solidFill>
              </a:rPr>
              <a:t>palīdzību</a:t>
            </a:r>
            <a:r>
              <a:rPr lang="en-US" sz="2400" dirty="0">
                <a:solidFill>
                  <a:schemeClr val="bg1"/>
                </a:solidFill>
              </a:rPr>
              <a:t>?</a:t>
            </a:r>
          </a:p>
          <a:p>
            <a:pPr>
              <a:buFont typeface="Wingdings" panose="05000000000000000000" pitchFamily="2" charset="2"/>
              <a:buChar char="ü"/>
            </a:pPr>
            <a:r>
              <a:rPr lang="en-US" sz="2400" dirty="0">
                <a:solidFill>
                  <a:schemeClr val="bg1"/>
                </a:solidFill>
              </a:rPr>
              <a:t>Ja </a:t>
            </a:r>
            <a:r>
              <a:rPr lang="en-US" sz="2400" dirty="0" err="1">
                <a:solidFill>
                  <a:schemeClr val="bg1"/>
                </a:solidFill>
              </a:rPr>
              <a:t>būs</a:t>
            </a:r>
            <a:r>
              <a:rPr lang="en-US" sz="2400" dirty="0">
                <a:solidFill>
                  <a:schemeClr val="bg1"/>
                </a:solidFill>
              </a:rPr>
              <a:t> </a:t>
            </a:r>
            <a:r>
              <a:rPr lang="en-US" sz="2400" dirty="0" err="1">
                <a:solidFill>
                  <a:schemeClr val="bg1"/>
                </a:solidFill>
              </a:rPr>
              <a:t>valsts</a:t>
            </a:r>
            <a:r>
              <a:rPr lang="en-US" sz="2400" dirty="0">
                <a:solidFill>
                  <a:schemeClr val="bg1"/>
                </a:solidFill>
              </a:rPr>
              <a:t> </a:t>
            </a:r>
            <a:r>
              <a:rPr lang="en-US" sz="2400" dirty="0" err="1">
                <a:solidFill>
                  <a:schemeClr val="bg1"/>
                </a:solidFill>
              </a:rPr>
              <a:t>glābšanas</a:t>
            </a:r>
            <a:r>
              <a:rPr lang="en-US" sz="2400" dirty="0">
                <a:solidFill>
                  <a:schemeClr val="bg1"/>
                </a:solidFill>
              </a:rPr>
              <a:t> </a:t>
            </a:r>
            <a:r>
              <a:rPr lang="en-US" sz="2400" dirty="0" err="1">
                <a:solidFill>
                  <a:schemeClr val="bg1"/>
                </a:solidFill>
              </a:rPr>
              <a:t>dienestu</a:t>
            </a:r>
            <a:r>
              <a:rPr lang="en-US" sz="2400" dirty="0">
                <a:solidFill>
                  <a:schemeClr val="bg1"/>
                </a:solidFill>
              </a:rPr>
              <a:t> </a:t>
            </a:r>
            <a:r>
              <a:rPr lang="en-US" sz="2400" dirty="0" err="1">
                <a:solidFill>
                  <a:schemeClr val="bg1"/>
                </a:solidFill>
              </a:rPr>
              <a:t>iesaiste</a:t>
            </a:r>
            <a:r>
              <a:rPr lang="en-US" sz="2400" dirty="0">
                <a:solidFill>
                  <a:schemeClr val="bg1"/>
                </a:solidFill>
              </a:rPr>
              <a:t> – </a:t>
            </a:r>
            <a:r>
              <a:rPr lang="en-US" sz="2400" dirty="0" err="1">
                <a:solidFill>
                  <a:schemeClr val="bg1"/>
                </a:solidFill>
              </a:rPr>
              <a:t>kurš</a:t>
            </a:r>
            <a:r>
              <a:rPr lang="en-US" sz="2400" dirty="0">
                <a:solidFill>
                  <a:schemeClr val="bg1"/>
                </a:solidFill>
              </a:rPr>
              <a:t> </a:t>
            </a:r>
            <a:r>
              <a:rPr lang="en-US" sz="2400" dirty="0" err="1">
                <a:solidFill>
                  <a:schemeClr val="bg1"/>
                </a:solidFill>
              </a:rPr>
              <a:t>būs</a:t>
            </a:r>
            <a:r>
              <a:rPr lang="en-US" sz="2400" dirty="0">
                <a:solidFill>
                  <a:schemeClr val="bg1"/>
                </a:solidFill>
              </a:rPr>
              <a:t> </a:t>
            </a:r>
            <a:r>
              <a:rPr lang="en-US" sz="2400" dirty="0" err="1">
                <a:solidFill>
                  <a:schemeClr val="bg1"/>
                </a:solidFill>
              </a:rPr>
              <a:t>centrālais</a:t>
            </a:r>
            <a:r>
              <a:rPr lang="en-US" sz="2400" dirty="0">
                <a:solidFill>
                  <a:schemeClr val="bg1"/>
                </a:solidFill>
              </a:rPr>
              <a:t> </a:t>
            </a:r>
            <a:r>
              <a:rPr lang="en-US" sz="2400" dirty="0" err="1">
                <a:solidFill>
                  <a:schemeClr val="bg1"/>
                </a:solidFill>
              </a:rPr>
              <a:t>partneris</a:t>
            </a:r>
            <a:r>
              <a:rPr lang="en-US" sz="2400" dirty="0">
                <a:solidFill>
                  <a:schemeClr val="bg1"/>
                </a:solidFill>
              </a:rPr>
              <a:t> </a:t>
            </a:r>
            <a:r>
              <a:rPr lang="en-US" sz="2400" dirty="0" err="1">
                <a:solidFill>
                  <a:schemeClr val="bg1"/>
                </a:solidFill>
              </a:rPr>
              <a:t>krīzē</a:t>
            </a:r>
            <a:r>
              <a:rPr lang="en-US" sz="2400" dirty="0">
                <a:solidFill>
                  <a:schemeClr val="bg1"/>
                </a:solidFill>
              </a:rPr>
              <a:t>?</a:t>
            </a:r>
            <a:endParaRPr lang="lv-LV" altLang="lv-LV" sz="2400" dirty="0">
              <a:solidFill>
                <a:schemeClr val="bg1"/>
              </a:solidFill>
            </a:endParaRPr>
          </a:p>
        </p:txBody>
      </p:sp>
    </p:spTree>
    <p:extLst>
      <p:ext uri="{BB962C8B-B14F-4D97-AF65-F5344CB8AC3E}">
        <p14:creationId xmlns:p14="http://schemas.microsoft.com/office/powerpoint/2010/main" val="345051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55576" y="355602"/>
            <a:ext cx="1808162" cy="6056313"/>
          </a:xfrm>
        </p:spPr>
        <p:txBody>
          <a:bodyPr/>
          <a:lstStyle/>
          <a:p>
            <a:r>
              <a:rPr lang="lv-LV" altLang="lv-LV" sz="2000" dirty="0">
                <a:solidFill>
                  <a:schemeClr val="bg1"/>
                </a:solidFill>
              </a:rPr>
              <a:t>Krīzes komunikācijas piemērs sociālajos tīklos Valsts Ugunsdzēsības </a:t>
            </a:r>
            <a:r>
              <a:rPr lang="lv-LV" altLang="lv-LV" sz="2000" dirty="0" err="1">
                <a:solidFill>
                  <a:schemeClr val="bg1"/>
                </a:solidFill>
              </a:rPr>
              <a:t>glābš</a:t>
            </a:r>
            <a:r>
              <a:rPr lang="en-US" altLang="lv-LV" sz="2000" dirty="0">
                <a:solidFill>
                  <a:schemeClr val="bg1"/>
                </a:solidFill>
              </a:rPr>
              <a:t>a</a:t>
            </a:r>
            <a:r>
              <a:rPr lang="lv-LV" altLang="lv-LV" sz="2000" dirty="0" err="1">
                <a:solidFill>
                  <a:schemeClr val="bg1"/>
                </a:solidFill>
              </a:rPr>
              <a:t>nas</a:t>
            </a:r>
            <a:r>
              <a:rPr lang="lv-LV" altLang="lv-LV" sz="2000" dirty="0">
                <a:solidFill>
                  <a:schemeClr val="bg1"/>
                </a:solidFill>
              </a:rPr>
              <a:t> dienesta </a:t>
            </a:r>
            <a:r>
              <a:rPr lang="lv-LV" altLang="lv-LV" sz="2000" dirty="0" err="1">
                <a:solidFill>
                  <a:schemeClr val="bg1"/>
                </a:solidFill>
              </a:rPr>
              <a:t>Twitter</a:t>
            </a:r>
            <a:r>
              <a:rPr lang="lv-LV" altLang="lv-LV" sz="2000" dirty="0">
                <a:solidFill>
                  <a:schemeClr val="bg1"/>
                </a:solidFill>
              </a:rPr>
              <a:t> par ugunsgrēku Rīgas pilī</a:t>
            </a:r>
          </a:p>
        </p:txBody>
      </p:sp>
      <p:pic>
        <p:nvPicPr>
          <p:cNvPr id="39939" name="Picture 2" descr="http://3.bp.blogspot.com/-d1sIcf2meHY/UcmvFPJ_FzI/AAAAAAAAAgc/2KDIPmOQiro/s1600/VU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78584"/>
            <a:ext cx="497205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77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Pašvaldībām</a:t>
            </a:r>
            <a:r>
              <a:rPr lang="en-US" dirty="0">
                <a:solidFill>
                  <a:schemeClr val="bg1"/>
                </a:solidFill>
              </a:rPr>
              <a:t> </a:t>
            </a:r>
            <a:r>
              <a:rPr lang="en-US" dirty="0" err="1">
                <a:solidFill>
                  <a:schemeClr val="bg1"/>
                </a:solidFill>
              </a:rPr>
              <a:t>tipiskas</a:t>
            </a:r>
            <a:r>
              <a:rPr lang="en-US" dirty="0">
                <a:solidFill>
                  <a:schemeClr val="bg1"/>
                </a:solidFill>
              </a:rPr>
              <a:t> </a:t>
            </a:r>
            <a:r>
              <a:rPr lang="en-US" dirty="0" err="1">
                <a:solidFill>
                  <a:schemeClr val="bg1"/>
                </a:solidFill>
              </a:rPr>
              <a:t>krīzes</a:t>
            </a:r>
            <a:r>
              <a:rPr lang="en-US" dirty="0">
                <a:solidFill>
                  <a:schemeClr val="bg1"/>
                </a:solidFill>
              </a:rPr>
              <a:t> </a:t>
            </a:r>
            <a:endParaRPr lang="lv-LV" dirty="0">
              <a:solidFill>
                <a:schemeClr val="bg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err="1">
                <a:solidFill>
                  <a:schemeClr val="bg1"/>
                </a:solidFill>
              </a:rPr>
              <a:t>Dabas</a:t>
            </a:r>
            <a:r>
              <a:rPr lang="en-US" dirty="0">
                <a:solidFill>
                  <a:schemeClr val="bg1"/>
                </a:solidFill>
              </a:rPr>
              <a:t> </a:t>
            </a:r>
            <a:r>
              <a:rPr lang="en-US" dirty="0" err="1">
                <a:solidFill>
                  <a:schemeClr val="bg1"/>
                </a:solidFill>
              </a:rPr>
              <a:t>stihiju</a:t>
            </a:r>
            <a:r>
              <a:rPr lang="en-US" dirty="0">
                <a:solidFill>
                  <a:schemeClr val="bg1"/>
                </a:solidFill>
              </a:rPr>
              <a:t> </a:t>
            </a:r>
            <a:r>
              <a:rPr lang="en-US" dirty="0" err="1">
                <a:solidFill>
                  <a:schemeClr val="bg1"/>
                </a:solidFill>
              </a:rPr>
              <a:t>krīzes</a:t>
            </a:r>
            <a:r>
              <a:rPr lang="en-US" dirty="0">
                <a:solidFill>
                  <a:schemeClr val="bg1"/>
                </a:solidFill>
              </a:rPr>
              <a:t>:</a:t>
            </a:r>
          </a:p>
          <a:p>
            <a:pPr lvl="1">
              <a:buFont typeface="Wingdings" panose="05000000000000000000" pitchFamily="2" charset="2"/>
              <a:buChar char="ü"/>
            </a:pPr>
            <a:r>
              <a:rPr lang="en-US" dirty="0" err="1">
                <a:solidFill>
                  <a:schemeClr val="bg1"/>
                </a:solidFill>
              </a:rPr>
              <a:t>Plūdi</a:t>
            </a:r>
            <a:r>
              <a:rPr lang="en-US" dirty="0">
                <a:solidFill>
                  <a:schemeClr val="bg1"/>
                </a:solidFill>
              </a:rPr>
              <a:t>, </a:t>
            </a:r>
            <a:r>
              <a:rPr lang="en-US" dirty="0" err="1">
                <a:solidFill>
                  <a:schemeClr val="bg1"/>
                </a:solidFill>
              </a:rPr>
              <a:t>zibens</a:t>
            </a:r>
            <a:r>
              <a:rPr lang="en-US" dirty="0">
                <a:solidFill>
                  <a:schemeClr val="bg1"/>
                </a:solidFill>
              </a:rPr>
              <a:t> </a:t>
            </a:r>
            <a:r>
              <a:rPr lang="en-US" dirty="0" err="1">
                <a:solidFill>
                  <a:schemeClr val="bg1"/>
                </a:solidFill>
              </a:rPr>
              <a:t>spērieni</a:t>
            </a:r>
            <a:r>
              <a:rPr lang="en-US" dirty="0">
                <a:solidFill>
                  <a:schemeClr val="bg1"/>
                </a:solidFill>
              </a:rPr>
              <a:t>, </a:t>
            </a:r>
            <a:r>
              <a:rPr lang="en-US" dirty="0" err="1">
                <a:solidFill>
                  <a:schemeClr val="bg1"/>
                </a:solidFill>
              </a:rPr>
              <a:t>vētra</a:t>
            </a:r>
            <a:r>
              <a:rPr lang="en-US" dirty="0">
                <a:solidFill>
                  <a:schemeClr val="bg1"/>
                </a:solidFill>
              </a:rPr>
              <a:t>, </a:t>
            </a:r>
            <a:r>
              <a:rPr lang="en-US" dirty="0" err="1">
                <a:solidFill>
                  <a:schemeClr val="bg1"/>
                </a:solidFill>
              </a:rPr>
              <a:t>ugunsgrēki</a:t>
            </a:r>
            <a:endParaRPr lang="en-US" dirty="0">
              <a:solidFill>
                <a:schemeClr val="bg1"/>
              </a:solidFill>
            </a:endParaRPr>
          </a:p>
          <a:p>
            <a:pPr>
              <a:buFont typeface="Wingdings" panose="05000000000000000000" pitchFamily="2" charset="2"/>
              <a:buChar char="ü"/>
            </a:pPr>
            <a:r>
              <a:rPr lang="en-US" dirty="0" err="1">
                <a:solidFill>
                  <a:schemeClr val="bg1"/>
                </a:solidFill>
              </a:rPr>
              <a:t>Katastrofas</a:t>
            </a:r>
            <a:r>
              <a:rPr lang="en-US" dirty="0">
                <a:solidFill>
                  <a:schemeClr val="bg1"/>
                </a:solidFill>
              </a:rPr>
              <a:t> - </a:t>
            </a:r>
            <a:r>
              <a:rPr lang="lv-LV" altLang="lv-LV" sz="2800" dirty="0">
                <a:solidFill>
                  <a:schemeClr val="bg1"/>
                </a:solidFill>
              </a:rPr>
              <a:t>nelaimes gadījumi gaisā, ūdenī, uz zemes</a:t>
            </a:r>
            <a:r>
              <a:rPr lang="en-US" altLang="lv-LV" sz="2800" dirty="0">
                <a:solidFill>
                  <a:schemeClr val="bg1"/>
                </a:solidFill>
              </a:rPr>
              <a:t> </a:t>
            </a:r>
            <a:r>
              <a:rPr lang="en-US" altLang="lv-LV" sz="2800" dirty="0" err="1">
                <a:solidFill>
                  <a:schemeClr val="bg1"/>
                </a:solidFill>
              </a:rPr>
              <a:t>vai</a:t>
            </a:r>
            <a:r>
              <a:rPr lang="en-US" altLang="lv-LV" sz="2800" dirty="0">
                <a:solidFill>
                  <a:schemeClr val="bg1"/>
                </a:solidFill>
              </a:rPr>
              <a:t> e</a:t>
            </a:r>
            <a:r>
              <a:rPr lang="lv-LV" altLang="lv-LV" sz="2800" dirty="0" err="1">
                <a:solidFill>
                  <a:schemeClr val="bg1"/>
                </a:solidFill>
              </a:rPr>
              <a:t>ksplozijas</a:t>
            </a:r>
            <a:r>
              <a:rPr lang="lv-LV" altLang="lv-LV" sz="2800" dirty="0">
                <a:solidFill>
                  <a:schemeClr val="bg1"/>
                </a:solidFill>
              </a:rPr>
              <a:t>, ķīmisku vielu noplūdes</a:t>
            </a:r>
            <a:endParaRPr lang="en-US" dirty="0">
              <a:solidFill>
                <a:schemeClr val="bg1"/>
              </a:solidFill>
            </a:endParaRPr>
          </a:p>
          <a:p>
            <a:pPr>
              <a:buFont typeface="Wingdings" panose="05000000000000000000" pitchFamily="2" charset="2"/>
              <a:buChar char="ü"/>
            </a:pPr>
            <a:r>
              <a:rPr lang="en-US" dirty="0" err="1">
                <a:solidFill>
                  <a:schemeClr val="bg1"/>
                </a:solidFill>
              </a:rPr>
              <a:t>Darbinieku</a:t>
            </a:r>
            <a:r>
              <a:rPr lang="en-US" dirty="0">
                <a:solidFill>
                  <a:schemeClr val="bg1"/>
                </a:solidFill>
              </a:rPr>
              <a:t> </a:t>
            </a:r>
            <a:r>
              <a:rPr lang="en-US" dirty="0" err="1">
                <a:solidFill>
                  <a:schemeClr val="bg1"/>
                </a:solidFill>
              </a:rPr>
              <a:t>krīzes</a:t>
            </a:r>
            <a:r>
              <a:rPr lang="en-US" dirty="0">
                <a:solidFill>
                  <a:schemeClr val="bg1"/>
                </a:solidFill>
              </a:rPr>
              <a:t> (</a:t>
            </a:r>
            <a:r>
              <a:rPr lang="en-US" dirty="0" err="1">
                <a:solidFill>
                  <a:schemeClr val="bg1"/>
                </a:solidFill>
              </a:rPr>
              <a:t>deputāti</a:t>
            </a:r>
            <a:r>
              <a:rPr lang="en-US" dirty="0">
                <a:solidFill>
                  <a:schemeClr val="bg1"/>
                </a:solidFill>
              </a:rPr>
              <a:t>, </a:t>
            </a:r>
            <a:r>
              <a:rPr lang="en-US" dirty="0" err="1">
                <a:solidFill>
                  <a:schemeClr val="bg1"/>
                </a:solidFill>
              </a:rPr>
              <a:t>grāmatveži</a:t>
            </a:r>
            <a:r>
              <a:rPr lang="en-US" dirty="0">
                <a:solidFill>
                  <a:schemeClr val="bg1"/>
                </a:solidFill>
              </a:rPr>
              <a:t>, </a:t>
            </a:r>
            <a:r>
              <a:rPr lang="en-US" dirty="0" err="1">
                <a:solidFill>
                  <a:schemeClr val="bg1"/>
                </a:solidFill>
              </a:rPr>
              <a:t>finansisti</a:t>
            </a:r>
            <a:r>
              <a:rPr lang="en-US" dirty="0">
                <a:solidFill>
                  <a:schemeClr val="bg1"/>
                </a:solidFill>
              </a:rPr>
              <a:t> </a:t>
            </a:r>
            <a:r>
              <a:rPr lang="en-US" dirty="0" err="1">
                <a:solidFill>
                  <a:schemeClr val="bg1"/>
                </a:solidFill>
              </a:rPr>
              <a:t>utml</a:t>
            </a:r>
            <a:r>
              <a:rPr lang="en-US" dirty="0">
                <a:solidFill>
                  <a:schemeClr val="bg1"/>
                </a:solidFill>
              </a:rPr>
              <a:t>.)</a:t>
            </a:r>
          </a:p>
          <a:p>
            <a:pPr>
              <a:buFont typeface="Wingdings" panose="05000000000000000000" pitchFamily="2" charset="2"/>
              <a:buChar char="ü"/>
            </a:pPr>
            <a:r>
              <a:rPr lang="en-US" dirty="0" err="1">
                <a:solidFill>
                  <a:schemeClr val="bg1"/>
                </a:solidFill>
              </a:rPr>
              <a:t>Infrastruktūras</a:t>
            </a:r>
            <a:r>
              <a:rPr lang="en-US" dirty="0">
                <a:solidFill>
                  <a:schemeClr val="bg1"/>
                </a:solidFill>
              </a:rPr>
              <a:t> </a:t>
            </a:r>
            <a:r>
              <a:rPr lang="en-US" dirty="0" err="1">
                <a:solidFill>
                  <a:schemeClr val="bg1"/>
                </a:solidFill>
              </a:rPr>
              <a:t>krīzes</a:t>
            </a:r>
            <a:r>
              <a:rPr lang="en-US" dirty="0">
                <a:solidFill>
                  <a:schemeClr val="bg1"/>
                </a:solidFill>
              </a:rPr>
              <a:t> – </a:t>
            </a:r>
            <a:r>
              <a:rPr lang="en-US" dirty="0" err="1">
                <a:solidFill>
                  <a:schemeClr val="bg1"/>
                </a:solidFill>
              </a:rPr>
              <a:t>ce</a:t>
            </a:r>
            <a:r>
              <a:rPr lang="lv-LV" dirty="0">
                <a:solidFill>
                  <a:schemeClr val="bg1"/>
                </a:solidFill>
              </a:rPr>
              <a:t>ļ</a:t>
            </a:r>
            <a:r>
              <a:rPr lang="en-US" dirty="0" err="1">
                <a:solidFill>
                  <a:schemeClr val="bg1"/>
                </a:solidFill>
              </a:rPr>
              <a:t>i</a:t>
            </a:r>
            <a:r>
              <a:rPr lang="en-US" dirty="0">
                <a:solidFill>
                  <a:schemeClr val="bg1"/>
                </a:solidFill>
              </a:rPr>
              <a:t>, </a:t>
            </a:r>
            <a:r>
              <a:rPr lang="en-US" dirty="0" err="1">
                <a:solidFill>
                  <a:schemeClr val="bg1"/>
                </a:solidFill>
              </a:rPr>
              <a:t>bērnu</a:t>
            </a:r>
            <a:r>
              <a:rPr lang="en-US" dirty="0">
                <a:solidFill>
                  <a:schemeClr val="bg1"/>
                </a:solidFill>
              </a:rPr>
              <a:t> </a:t>
            </a:r>
            <a:r>
              <a:rPr lang="en-US" dirty="0" err="1">
                <a:solidFill>
                  <a:schemeClr val="bg1"/>
                </a:solidFill>
              </a:rPr>
              <a:t>laukumi</a:t>
            </a:r>
            <a:r>
              <a:rPr lang="en-US" dirty="0">
                <a:solidFill>
                  <a:schemeClr val="bg1"/>
                </a:solidFill>
              </a:rPr>
              <a:t>, </a:t>
            </a:r>
          </a:p>
          <a:p>
            <a:pPr>
              <a:buFont typeface="Wingdings" panose="05000000000000000000" pitchFamily="2" charset="2"/>
              <a:buChar char="ü"/>
            </a:pPr>
            <a:r>
              <a:rPr lang="en-US" dirty="0" err="1">
                <a:solidFill>
                  <a:schemeClr val="bg1"/>
                </a:solidFill>
              </a:rPr>
              <a:t>Sociālie</a:t>
            </a:r>
            <a:r>
              <a:rPr lang="en-US" dirty="0">
                <a:solidFill>
                  <a:schemeClr val="bg1"/>
                </a:solidFill>
              </a:rPr>
              <a:t> </a:t>
            </a:r>
            <a:r>
              <a:rPr lang="en-US" dirty="0" err="1">
                <a:solidFill>
                  <a:schemeClr val="bg1"/>
                </a:solidFill>
              </a:rPr>
              <a:t>jautājumi</a:t>
            </a:r>
            <a:r>
              <a:rPr lang="en-US" dirty="0">
                <a:solidFill>
                  <a:schemeClr val="bg1"/>
                </a:solidFill>
              </a:rPr>
              <a:t> </a:t>
            </a:r>
            <a:endParaRPr lang="lv-LV" dirty="0">
              <a:solidFill>
                <a:schemeClr val="bg1"/>
              </a:solidFill>
            </a:endParaRPr>
          </a:p>
        </p:txBody>
      </p:sp>
    </p:spTree>
    <p:extLst>
      <p:ext uri="{BB962C8B-B14F-4D97-AF65-F5344CB8AC3E}">
        <p14:creationId xmlns:p14="http://schemas.microsoft.com/office/powerpoint/2010/main" val="399902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Krīzes</a:t>
            </a:r>
            <a:r>
              <a:rPr lang="en-US" dirty="0">
                <a:solidFill>
                  <a:schemeClr val="bg1"/>
                </a:solidFill>
              </a:rPr>
              <a:t> </a:t>
            </a:r>
            <a:r>
              <a:rPr lang="en-US" dirty="0" err="1">
                <a:solidFill>
                  <a:schemeClr val="bg1"/>
                </a:solidFill>
              </a:rPr>
              <a:t>komunikācijas</a:t>
            </a:r>
            <a:r>
              <a:rPr lang="en-US" dirty="0">
                <a:solidFill>
                  <a:schemeClr val="bg1"/>
                </a:solidFill>
              </a:rPr>
              <a:t> </a:t>
            </a:r>
            <a:r>
              <a:rPr lang="en-US" dirty="0" err="1">
                <a:solidFill>
                  <a:schemeClr val="bg1"/>
                </a:solidFill>
              </a:rPr>
              <a:t>komanda</a:t>
            </a:r>
            <a:endParaRPr lang="lv-LV"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lv-LV" altLang="lv-LV" dirty="0">
                <a:solidFill>
                  <a:schemeClr val="bg1"/>
                </a:solidFill>
              </a:rPr>
              <a:t>Kurš ir vadītājs? Konkrēts amats</a:t>
            </a:r>
          </a:p>
          <a:p>
            <a:pPr>
              <a:buFont typeface="Wingdings" panose="05000000000000000000" pitchFamily="2" charset="2"/>
              <a:buChar char="ü"/>
            </a:pPr>
            <a:r>
              <a:rPr lang="lv-LV" altLang="lv-LV" dirty="0">
                <a:solidFill>
                  <a:schemeClr val="bg1"/>
                </a:solidFill>
              </a:rPr>
              <a:t>Kas vēl sastāvā? Konkrēti amati</a:t>
            </a:r>
          </a:p>
          <a:p>
            <a:pPr>
              <a:buFont typeface="Wingdings" panose="05000000000000000000" pitchFamily="2" charset="2"/>
              <a:buChar char="ü"/>
            </a:pPr>
            <a:r>
              <a:rPr lang="lv-LV" altLang="lv-LV" dirty="0">
                <a:solidFill>
                  <a:schemeClr val="bg1"/>
                </a:solidFill>
              </a:rPr>
              <a:t>Kādas atbildības un kompetences? Noteiktas funkcijas</a:t>
            </a:r>
          </a:p>
          <a:p>
            <a:pPr>
              <a:buFont typeface="Wingdings" panose="05000000000000000000" pitchFamily="2" charset="2"/>
              <a:buChar char="ü"/>
            </a:pPr>
            <a:r>
              <a:rPr lang="lv-LV" altLang="lv-LV" dirty="0">
                <a:solidFill>
                  <a:schemeClr val="bg1"/>
                </a:solidFill>
              </a:rPr>
              <a:t>Kurš būs runas persona?</a:t>
            </a:r>
            <a:endParaRPr lang="en-US" altLang="lv-LV" dirty="0">
              <a:solidFill>
                <a:schemeClr val="bg1"/>
              </a:solidFill>
            </a:endParaRPr>
          </a:p>
          <a:p>
            <a:pPr>
              <a:buFont typeface="Wingdings" panose="05000000000000000000" pitchFamily="2" charset="2"/>
              <a:buChar char="ü"/>
            </a:pPr>
            <a:r>
              <a:rPr lang="en-US" altLang="lv-LV" dirty="0" err="1">
                <a:solidFill>
                  <a:schemeClr val="bg1"/>
                </a:solidFill>
              </a:rPr>
              <a:t>Visai</a:t>
            </a:r>
            <a:r>
              <a:rPr lang="en-US" altLang="lv-LV" dirty="0">
                <a:solidFill>
                  <a:schemeClr val="bg1"/>
                </a:solidFill>
              </a:rPr>
              <a:t> </a:t>
            </a:r>
            <a:r>
              <a:rPr lang="en-US" altLang="lv-LV" dirty="0" err="1">
                <a:solidFill>
                  <a:schemeClr val="bg1"/>
                </a:solidFill>
              </a:rPr>
              <a:t>komandai</a:t>
            </a:r>
            <a:r>
              <a:rPr lang="en-US" altLang="lv-LV" dirty="0">
                <a:solidFill>
                  <a:schemeClr val="bg1"/>
                </a:solidFill>
              </a:rPr>
              <a:t> </a:t>
            </a:r>
            <a:r>
              <a:rPr lang="en-US" altLang="lv-LV" dirty="0" err="1">
                <a:solidFill>
                  <a:schemeClr val="bg1"/>
                </a:solidFill>
              </a:rPr>
              <a:t>tālruņa</a:t>
            </a:r>
            <a:r>
              <a:rPr lang="en-US" altLang="lv-LV" dirty="0">
                <a:solidFill>
                  <a:schemeClr val="bg1"/>
                </a:solidFill>
              </a:rPr>
              <a:t> </a:t>
            </a:r>
            <a:r>
              <a:rPr lang="en-US" altLang="lv-LV" dirty="0" err="1">
                <a:solidFill>
                  <a:schemeClr val="bg1"/>
                </a:solidFill>
              </a:rPr>
              <a:t>numuri</a:t>
            </a:r>
            <a:r>
              <a:rPr lang="en-US" altLang="lv-LV" dirty="0">
                <a:solidFill>
                  <a:schemeClr val="bg1"/>
                </a:solidFill>
              </a:rPr>
              <a:t>, e-pasta </a:t>
            </a:r>
            <a:r>
              <a:rPr lang="en-US" altLang="lv-LV" dirty="0" err="1">
                <a:solidFill>
                  <a:schemeClr val="bg1"/>
                </a:solidFill>
              </a:rPr>
              <a:t>adreses</a:t>
            </a:r>
            <a:r>
              <a:rPr lang="en-US" altLang="lv-LV" dirty="0">
                <a:solidFill>
                  <a:schemeClr val="bg1"/>
                </a:solidFill>
              </a:rPr>
              <a:t> un </a:t>
            </a:r>
            <a:r>
              <a:rPr lang="en-US" altLang="lv-LV" dirty="0" err="1">
                <a:solidFill>
                  <a:schemeClr val="bg1"/>
                </a:solidFill>
              </a:rPr>
              <a:t>līdzcilvēka</a:t>
            </a:r>
            <a:r>
              <a:rPr lang="en-US" altLang="lv-LV" dirty="0">
                <a:solidFill>
                  <a:schemeClr val="bg1"/>
                </a:solidFill>
              </a:rPr>
              <a:t> </a:t>
            </a:r>
            <a:r>
              <a:rPr lang="en-US" altLang="lv-LV" dirty="0" err="1">
                <a:solidFill>
                  <a:schemeClr val="bg1"/>
                </a:solidFill>
              </a:rPr>
              <a:t>telefona</a:t>
            </a:r>
            <a:r>
              <a:rPr lang="en-US" altLang="lv-LV" dirty="0">
                <a:solidFill>
                  <a:schemeClr val="bg1"/>
                </a:solidFill>
              </a:rPr>
              <a:t> </a:t>
            </a:r>
            <a:r>
              <a:rPr lang="en-US" altLang="lv-LV" dirty="0" err="1">
                <a:solidFill>
                  <a:schemeClr val="bg1"/>
                </a:solidFill>
              </a:rPr>
              <a:t>numurs</a:t>
            </a:r>
            <a:endParaRPr lang="lv-LV" altLang="lv-LV" dirty="0">
              <a:solidFill>
                <a:schemeClr val="bg1"/>
              </a:solidFill>
            </a:endParaRPr>
          </a:p>
          <a:p>
            <a:endParaRPr lang="lv-LV" dirty="0"/>
          </a:p>
        </p:txBody>
      </p:sp>
    </p:spTree>
    <p:extLst>
      <p:ext uri="{BB962C8B-B14F-4D97-AF65-F5344CB8AC3E}">
        <p14:creationId xmlns:p14="http://schemas.microsoft.com/office/powerpoint/2010/main" val="402765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Izaicinājums</a:t>
            </a:r>
            <a:r>
              <a:rPr lang="en-US" dirty="0">
                <a:solidFill>
                  <a:schemeClr val="bg1"/>
                </a:solidFill>
              </a:rPr>
              <a:t> </a:t>
            </a:r>
            <a:r>
              <a:rPr lang="en-US" dirty="0" err="1">
                <a:solidFill>
                  <a:schemeClr val="bg1"/>
                </a:solidFill>
              </a:rPr>
              <a:t>pašvaldību</a:t>
            </a:r>
            <a:r>
              <a:rPr lang="en-US" dirty="0">
                <a:solidFill>
                  <a:schemeClr val="bg1"/>
                </a:solidFill>
              </a:rPr>
              <a:t> PR</a:t>
            </a:r>
            <a:endParaRPr lang="lv-LV" dirty="0">
              <a:solidFill>
                <a:schemeClr val="bg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err="1">
                <a:solidFill>
                  <a:schemeClr val="bg1"/>
                </a:solidFill>
              </a:rPr>
              <a:t>Veidot</a:t>
            </a:r>
            <a:r>
              <a:rPr lang="en-US" dirty="0">
                <a:solidFill>
                  <a:schemeClr val="bg1"/>
                </a:solidFill>
              </a:rPr>
              <a:t> </a:t>
            </a:r>
            <a:r>
              <a:rPr lang="en-US" dirty="0" err="1">
                <a:solidFill>
                  <a:schemeClr val="bg1"/>
                </a:solidFill>
              </a:rPr>
              <a:t>krīzes</a:t>
            </a:r>
            <a:r>
              <a:rPr lang="en-US" dirty="0">
                <a:solidFill>
                  <a:schemeClr val="bg1"/>
                </a:solidFill>
              </a:rPr>
              <a:t> </a:t>
            </a:r>
            <a:r>
              <a:rPr lang="en-US" dirty="0" err="1">
                <a:solidFill>
                  <a:schemeClr val="bg1"/>
                </a:solidFill>
              </a:rPr>
              <a:t>komunikācijas</a:t>
            </a:r>
            <a:r>
              <a:rPr lang="en-US" dirty="0">
                <a:solidFill>
                  <a:schemeClr val="bg1"/>
                </a:solidFill>
              </a:rPr>
              <a:t> </a:t>
            </a:r>
            <a:r>
              <a:rPr lang="en-US" dirty="0" err="1">
                <a:solidFill>
                  <a:schemeClr val="bg1"/>
                </a:solidFill>
              </a:rPr>
              <a:t>plānu</a:t>
            </a:r>
            <a:r>
              <a:rPr lang="en-US" dirty="0">
                <a:solidFill>
                  <a:schemeClr val="bg1"/>
                </a:solidFill>
              </a:rPr>
              <a:t> un to </a:t>
            </a:r>
            <a:r>
              <a:rPr lang="en-US" dirty="0" err="1">
                <a:solidFill>
                  <a:schemeClr val="bg1"/>
                </a:solidFill>
              </a:rPr>
              <a:t>realizēt</a:t>
            </a:r>
            <a:r>
              <a:rPr lang="en-US" dirty="0">
                <a:solidFill>
                  <a:schemeClr val="bg1"/>
                </a:solidFill>
              </a:rPr>
              <a:t>, ja </a:t>
            </a:r>
            <a:r>
              <a:rPr lang="en-US" dirty="0" err="1">
                <a:solidFill>
                  <a:schemeClr val="bg1"/>
                </a:solidFill>
              </a:rPr>
              <a:t>ir</a:t>
            </a:r>
            <a:r>
              <a:rPr lang="en-US" dirty="0">
                <a:solidFill>
                  <a:schemeClr val="bg1"/>
                </a:solidFill>
              </a:rPr>
              <a:t> </a:t>
            </a:r>
            <a:r>
              <a:rPr lang="en-US" dirty="0" err="1">
                <a:solidFill>
                  <a:schemeClr val="bg1"/>
                </a:solidFill>
              </a:rPr>
              <a:t>viens</a:t>
            </a:r>
            <a:r>
              <a:rPr lang="en-US" dirty="0">
                <a:solidFill>
                  <a:schemeClr val="bg1"/>
                </a:solidFill>
              </a:rPr>
              <a:t> </a:t>
            </a:r>
            <a:r>
              <a:rPr lang="en-US" dirty="0" err="1">
                <a:solidFill>
                  <a:schemeClr val="bg1"/>
                </a:solidFill>
              </a:rPr>
              <a:t>cilvēks</a:t>
            </a:r>
            <a:endParaRPr lang="en-US" dirty="0">
              <a:solidFill>
                <a:schemeClr val="bg1"/>
              </a:solidFill>
            </a:endParaRPr>
          </a:p>
          <a:p>
            <a:pPr>
              <a:buFont typeface="Wingdings" panose="05000000000000000000" pitchFamily="2" charset="2"/>
              <a:buChar char="ü"/>
            </a:pPr>
            <a:r>
              <a:rPr lang="en-US" dirty="0">
                <a:solidFill>
                  <a:schemeClr val="bg1"/>
                </a:solidFill>
              </a:rPr>
              <a:t>Ja </a:t>
            </a:r>
            <a:r>
              <a:rPr lang="en-US" dirty="0" err="1">
                <a:solidFill>
                  <a:schemeClr val="bg1"/>
                </a:solidFill>
              </a:rPr>
              <a:t>viņu</a:t>
            </a:r>
            <a:r>
              <a:rPr lang="en-US" dirty="0">
                <a:solidFill>
                  <a:schemeClr val="bg1"/>
                </a:solidFill>
              </a:rPr>
              <a:t> </a:t>
            </a:r>
            <a:r>
              <a:rPr lang="en-US" dirty="0" err="1">
                <a:solidFill>
                  <a:schemeClr val="bg1"/>
                </a:solidFill>
              </a:rPr>
              <a:t>uztver</a:t>
            </a:r>
            <a:r>
              <a:rPr lang="en-US" dirty="0">
                <a:solidFill>
                  <a:schemeClr val="bg1"/>
                </a:solidFill>
              </a:rPr>
              <a:t> </a:t>
            </a:r>
            <a:r>
              <a:rPr lang="en-US" dirty="0" err="1">
                <a:solidFill>
                  <a:schemeClr val="bg1"/>
                </a:solidFill>
              </a:rPr>
              <a:t>kā</a:t>
            </a:r>
            <a:r>
              <a:rPr lang="en-US" dirty="0">
                <a:solidFill>
                  <a:schemeClr val="bg1"/>
                </a:solidFill>
              </a:rPr>
              <a:t> </a:t>
            </a:r>
            <a:r>
              <a:rPr lang="en-US" dirty="0" err="1">
                <a:solidFill>
                  <a:schemeClr val="bg1"/>
                </a:solidFill>
              </a:rPr>
              <a:t>preses</a:t>
            </a:r>
            <a:r>
              <a:rPr lang="en-US" dirty="0">
                <a:solidFill>
                  <a:schemeClr val="bg1"/>
                </a:solidFill>
              </a:rPr>
              <a:t> </a:t>
            </a:r>
            <a:r>
              <a:rPr lang="en-US" dirty="0" err="1">
                <a:solidFill>
                  <a:schemeClr val="bg1"/>
                </a:solidFill>
              </a:rPr>
              <a:t>sekretāru</a:t>
            </a:r>
            <a:r>
              <a:rPr lang="en-US" dirty="0">
                <a:solidFill>
                  <a:schemeClr val="bg1"/>
                </a:solidFill>
              </a:rPr>
              <a:t>, </a:t>
            </a:r>
            <a:r>
              <a:rPr lang="en-US" dirty="0" err="1">
                <a:solidFill>
                  <a:schemeClr val="bg1"/>
                </a:solidFill>
              </a:rPr>
              <a:t>neaicinot</a:t>
            </a:r>
            <a:r>
              <a:rPr lang="en-US" dirty="0">
                <a:solidFill>
                  <a:schemeClr val="bg1"/>
                </a:solidFill>
              </a:rPr>
              <a:t> pie </a:t>
            </a:r>
            <a:r>
              <a:rPr lang="en-US" dirty="0" err="1">
                <a:solidFill>
                  <a:schemeClr val="bg1"/>
                </a:solidFill>
              </a:rPr>
              <a:t>vadības</a:t>
            </a:r>
            <a:r>
              <a:rPr lang="en-US" dirty="0">
                <a:solidFill>
                  <a:schemeClr val="bg1"/>
                </a:solidFill>
              </a:rPr>
              <a:t> </a:t>
            </a:r>
            <a:r>
              <a:rPr lang="en-US" dirty="0" err="1">
                <a:solidFill>
                  <a:schemeClr val="bg1"/>
                </a:solidFill>
              </a:rPr>
              <a:t>galda</a:t>
            </a:r>
            <a:r>
              <a:rPr lang="en-US" dirty="0">
                <a:solidFill>
                  <a:schemeClr val="bg1"/>
                </a:solidFill>
              </a:rPr>
              <a:t> (</a:t>
            </a:r>
            <a:r>
              <a:rPr lang="en-US" dirty="0" err="1">
                <a:solidFill>
                  <a:schemeClr val="bg1"/>
                </a:solidFill>
              </a:rPr>
              <a:t>politiskajām</a:t>
            </a:r>
            <a:r>
              <a:rPr lang="en-US" dirty="0">
                <a:solidFill>
                  <a:schemeClr val="bg1"/>
                </a:solidFill>
              </a:rPr>
              <a:t> </a:t>
            </a:r>
            <a:r>
              <a:rPr lang="en-US" dirty="0" err="1">
                <a:solidFill>
                  <a:schemeClr val="bg1"/>
                </a:solidFill>
              </a:rPr>
              <a:t>diskusijām</a:t>
            </a:r>
            <a:r>
              <a:rPr lang="en-US" dirty="0">
                <a:solidFill>
                  <a:schemeClr val="bg1"/>
                </a:solidFill>
              </a:rPr>
              <a:t>, </a:t>
            </a:r>
            <a:r>
              <a:rPr lang="en-US" dirty="0" err="1">
                <a:solidFill>
                  <a:schemeClr val="bg1"/>
                </a:solidFill>
              </a:rPr>
              <a:t>vadības</a:t>
            </a:r>
            <a:r>
              <a:rPr lang="en-US" dirty="0">
                <a:solidFill>
                  <a:schemeClr val="bg1"/>
                </a:solidFill>
              </a:rPr>
              <a:t> </a:t>
            </a:r>
            <a:r>
              <a:rPr lang="en-US" dirty="0" err="1">
                <a:solidFill>
                  <a:schemeClr val="bg1"/>
                </a:solidFill>
              </a:rPr>
              <a:t>plānošanu</a:t>
            </a:r>
            <a:r>
              <a:rPr lang="en-US" dirty="0">
                <a:solidFill>
                  <a:schemeClr val="bg1"/>
                </a:solidFill>
              </a:rPr>
              <a:t>, </a:t>
            </a:r>
            <a:r>
              <a:rPr lang="en-US" dirty="0" err="1">
                <a:solidFill>
                  <a:schemeClr val="bg1"/>
                </a:solidFill>
              </a:rPr>
              <a:t>koalīcijas</a:t>
            </a:r>
            <a:r>
              <a:rPr lang="en-US" dirty="0">
                <a:solidFill>
                  <a:schemeClr val="bg1"/>
                </a:solidFill>
              </a:rPr>
              <a:t> </a:t>
            </a:r>
            <a:r>
              <a:rPr lang="en-US" dirty="0" err="1">
                <a:solidFill>
                  <a:schemeClr val="bg1"/>
                </a:solidFill>
              </a:rPr>
              <a:t>sēdēs</a:t>
            </a:r>
            <a:r>
              <a:rPr lang="en-US" dirty="0">
                <a:solidFill>
                  <a:schemeClr val="bg1"/>
                </a:solidFill>
              </a:rPr>
              <a:t>)</a:t>
            </a:r>
          </a:p>
          <a:p>
            <a:pPr>
              <a:buFont typeface="Wingdings" panose="05000000000000000000" pitchFamily="2" charset="2"/>
              <a:buChar char="ü"/>
            </a:pPr>
            <a:r>
              <a:rPr lang="en-US" dirty="0" err="1">
                <a:solidFill>
                  <a:schemeClr val="bg1"/>
                </a:solidFill>
              </a:rPr>
              <a:t>Kā</a:t>
            </a:r>
            <a:r>
              <a:rPr lang="en-US" dirty="0">
                <a:solidFill>
                  <a:schemeClr val="bg1"/>
                </a:solidFill>
              </a:rPr>
              <a:t> </a:t>
            </a:r>
            <a:r>
              <a:rPr lang="en-US" dirty="0" err="1">
                <a:solidFill>
                  <a:schemeClr val="bg1"/>
                </a:solidFill>
              </a:rPr>
              <a:t>panākt</a:t>
            </a:r>
            <a:r>
              <a:rPr lang="en-US" dirty="0">
                <a:solidFill>
                  <a:schemeClr val="bg1"/>
                </a:solidFill>
              </a:rPr>
              <a:t>, ka vi</a:t>
            </a:r>
            <a:r>
              <a:rPr lang="lv-LV" dirty="0">
                <a:solidFill>
                  <a:schemeClr val="bg1"/>
                </a:solidFill>
              </a:rPr>
              <a:t>ņ</a:t>
            </a:r>
            <a:r>
              <a:rPr lang="en-US" dirty="0">
                <a:solidFill>
                  <a:schemeClr val="bg1"/>
                </a:solidFill>
              </a:rPr>
              <a:t>ā </a:t>
            </a:r>
            <a:r>
              <a:rPr lang="en-US" dirty="0" err="1">
                <a:solidFill>
                  <a:schemeClr val="bg1"/>
                </a:solidFill>
              </a:rPr>
              <a:t>ieklausās</a:t>
            </a:r>
            <a:r>
              <a:rPr lang="en-US" dirty="0">
                <a:solidFill>
                  <a:schemeClr val="bg1"/>
                </a:solidFill>
              </a:rPr>
              <a:t> un </a:t>
            </a:r>
            <a:r>
              <a:rPr lang="en-US" dirty="0" err="1">
                <a:solidFill>
                  <a:schemeClr val="bg1"/>
                </a:solidFill>
              </a:rPr>
              <a:t>uzticās</a:t>
            </a:r>
            <a:r>
              <a:rPr lang="en-US" dirty="0">
                <a:solidFill>
                  <a:schemeClr val="bg1"/>
                </a:solidFill>
              </a:rPr>
              <a:t>? </a:t>
            </a:r>
            <a:endParaRPr lang="lv-LV" dirty="0">
              <a:solidFill>
                <a:schemeClr val="bg1"/>
              </a:solidFill>
            </a:endParaRPr>
          </a:p>
          <a:p>
            <a:endParaRPr lang="lv-LV" dirty="0"/>
          </a:p>
        </p:txBody>
      </p:sp>
    </p:spTree>
    <p:extLst>
      <p:ext uri="{BB962C8B-B14F-4D97-AF65-F5344CB8AC3E}">
        <p14:creationId xmlns:p14="http://schemas.microsoft.com/office/powerpoint/2010/main" val="168954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5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Virsraksts 1"/>
          <p:cNvSpPr>
            <a:spLocks noGrp="1"/>
          </p:cNvSpPr>
          <p:nvPr>
            <p:ph type="title"/>
          </p:nvPr>
        </p:nvSpPr>
        <p:spPr/>
        <p:txBody>
          <a:bodyPr/>
          <a:lstStyle/>
          <a:p>
            <a:r>
              <a:rPr lang="lv-LV" altLang="lv-LV" dirty="0">
                <a:solidFill>
                  <a:schemeClr val="bg1"/>
                </a:solidFill>
              </a:rPr>
              <a:t>Iekšējās komunikācijas process</a:t>
            </a:r>
          </a:p>
        </p:txBody>
      </p:sp>
      <p:sp>
        <p:nvSpPr>
          <p:cNvPr id="27651" name="Satura vietturis 2"/>
          <p:cNvSpPr>
            <a:spLocks noGrp="1"/>
          </p:cNvSpPr>
          <p:nvPr>
            <p:ph idx="1"/>
          </p:nvPr>
        </p:nvSpPr>
        <p:spPr/>
        <p:txBody>
          <a:bodyPr/>
          <a:lstStyle/>
          <a:p>
            <a:pPr>
              <a:buFont typeface="Wingdings" panose="05000000000000000000" pitchFamily="2" charset="2"/>
              <a:buChar char="ü"/>
            </a:pPr>
            <a:r>
              <a:rPr lang="lv-LV" altLang="lv-LV" sz="2800" dirty="0">
                <a:solidFill>
                  <a:schemeClr val="bg1"/>
                </a:solidFill>
              </a:rPr>
              <a:t>Kurš un kam dod signālu par krīzi?</a:t>
            </a:r>
          </a:p>
          <a:p>
            <a:pPr>
              <a:buFont typeface="Wingdings" panose="05000000000000000000" pitchFamily="2" charset="2"/>
              <a:buChar char="ü"/>
            </a:pPr>
            <a:r>
              <a:rPr lang="lv-LV" altLang="lv-LV" sz="2800" dirty="0">
                <a:solidFill>
                  <a:schemeClr val="bg1"/>
                </a:solidFill>
              </a:rPr>
              <a:t>Kas notiek tālāk?</a:t>
            </a:r>
          </a:p>
          <a:p>
            <a:pPr>
              <a:buFont typeface="Wingdings" panose="05000000000000000000" pitchFamily="2" charset="2"/>
              <a:buChar char="ü"/>
            </a:pPr>
            <a:r>
              <a:rPr lang="lv-LV" altLang="lv-LV" sz="2800" dirty="0">
                <a:solidFill>
                  <a:schemeClr val="bg1"/>
                </a:solidFill>
              </a:rPr>
              <a:t>Kāds ir iekšējās komunikācijas process, lai visi zinātu, kas kuram darāms?</a:t>
            </a:r>
          </a:p>
          <a:p>
            <a:pPr>
              <a:buFont typeface="Wingdings" panose="05000000000000000000" pitchFamily="2" charset="2"/>
              <a:buChar char="ü"/>
            </a:pPr>
            <a:r>
              <a:rPr lang="lv-LV" altLang="lv-LV" sz="2800" dirty="0">
                <a:solidFill>
                  <a:schemeClr val="bg1"/>
                </a:solidFill>
              </a:rPr>
              <a:t> Kā darbinieki uzzina, kas notiek?</a:t>
            </a:r>
            <a:endParaRPr lang="en-US" altLang="lv-LV" sz="2800" dirty="0">
              <a:solidFill>
                <a:schemeClr val="bg1"/>
              </a:solidFill>
            </a:endParaRPr>
          </a:p>
          <a:p>
            <a:pPr marL="0" indent="0">
              <a:buNone/>
            </a:pPr>
            <a:endParaRPr lang="lv-LV" altLang="lv-LV" sz="2800" dirty="0">
              <a:solidFill>
                <a:schemeClr val="bg1"/>
              </a:solidFill>
            </a:endParaRPr>
          </a:p>
          <a:p>
            <a:pPr marL="0" indent="0">
              <a:buNone/>
            </a:pPr>
            <a:r>
              <a:rPr lang="lv-LV" altLang="lv-LV" sz="2800" dirty="0">
                <a:solidFill>
                  <a:schemeClr val="bg1"/>
                </a:solidFill>
              </a:rPr>
              <a:t>Svarīgs iekšējās komunikācijas procesa apraksts</a:t>
            </a:r>
            <a:r>
              <a:rPr lang="en-US" altLang="lv-LV" sz="2800" dirty="0">
                <a:solidFill>
                  <a:schemeClr val="bg1"/>
                </a:solidFill>
              </a:rPr>
              <a:t>, </a:t>
            </a:r>
            <a:r>
              <a:rPr lang="en-US" altLang="lv-LV" sz="2800" dirty="0" err="1">
                <a:solidFill>
                  <a:schemeClr val="bg1"/>
                </a:solidFill>
              </a:rPr>
              <a:t>kas</a:t>
            </a:r>
            <a:r>
              <a:rPr lang="en-US" altLang="lv-LV" sz="2800" dirty="0">
                <a:solidFill>
                  <a:schemeClr val="bg1"/>
                </a:solidFill>
              </a:rPr>
              <a:t> </a:t>
            </a:r>
            <a:r>
              <a:rPr lang="en-US" altLang="lv-LV" sz="2800" dirty="0" err="1">
                <a:solidFill>
                  <a:schemeClr val="bg1"/>
                </a:solidFill>
              </a:rPr>
              <a:t>var</a:t>
            </a:r>
            <a:r>
              <a:rPr lang="en-US" altLang="lv-LV" sz="2800" dirty="0">
                <a:solidFill>
                  <a:schemeClr val="bg1"/>
                </a:solidFill>
              </a:rPr>
              <a:t> </a:t>
            </a:r>
            <a:r>
              <a:rPr lang="en-US" altLang="lv-LV" sz="2800" dirty="0" err="1">
                <a:solidFill>
                  <a:schemeClr val="bg1"/>
                </a:solidFill>
              </a:rPr>
              <a:t>būt</a:t>
            </a:r>
            <a:r>
              <a:rPr lang="en-US" altLang="lv-LV" sz="2800" dirty="0">
                <a:solidFill>
                  <a:schemeClr val="bg1"/>
                </a:solidFill>
              </a:rPr>
              <a:t> </a:t>
            </a:r>
            <a:r>
              <a:rPr lang="en-US" altLang="lv-LV" sz="2800" dirty="0" err="1">
                <a:solidFill>
                  <a:schemeClr val="bg1"/>
                </a:solidFill>
              </a:rPr>
              <a:t>apvienots</a:t>
            </a:r>
            <a:r>
              <a:rPr lang="en-US" altLang="lv-LV" sz="2800" dirty="0">
                <a:solidFill>
                  <a:schemeClr val="bg1"/>
                </a:solidFill>
              </a:rPr>
              <a:t> </a:t>
            </a:r>
            <a:r>
              <a:rPr lang="en-US" altLang="lv-LV" sz="2800" dirty="0" err="1">
                <a:solidFill>
                  <a:schemeClr val="bg1"/>
                </a:solidFill>
              </a:rPr>
              <a:t>ar</a:t>
            </a:r>
            <a:r>
              <a:rPr lang="en-US" altLang="lv-LV" sz="2800" dirty="0">
                <a:solidFill>
                  <a:schemeClr val="bg1"/>
                </a:solidFill>
              </a:rPr>
              <a:t> </a:t>
            </a:r>
            <a:r>
              <a:rPr lang="en-US" altLang="lv-LV" sz="2800" dirty="0" err="1">
                <a:solidFill>
                  <a:schemeClr val="bg1"/>
                </a:solidFill>
              </a:rPr>
              <a:t>laika</a:t>
            </a:r>
            <a:r>
              <a:rPr lang="en-US" altLang="lv-LV" sz="2800" dirty="0">
                <a:solidFill>
                  <a:schemeClr val="bg1"/>
                </a:solidFill>
              </a:rPr>
              <a:t> </a:t>
            </a:r>
            <a:r>
              <a:rPr lang="en-US" altLang="lv-LV" sz="2800" dirty="0" err="1">
                <a:solidFill>
                  <a:schemeClr val="bg1"/>
                </a:solidFill>
              </a:rPr>
              <a:t>rāmi</a:t>
            </a:r>
            <a:r>
              <a:rPr lang="lv-LV" altLang="lv-LV" sz="2800" dirty="0">
                <a:solidFill>
                  <a:schemeClr val="bg1"/>
                </a:solidFill>
              </a:rPr>
              <a:t>!</a:t>
            </a:r>
          </a:p>
        </p:txBody>
      </p:sp>
    </p:spTree>
    <p:extLst>
      <p:ext uri="{BB962C8B-B14F-4D97-AF65-F5344CB8AC3E}">
        <p14:creationId xmlns:p14="http://schemas.microsoft.com/office/powerpoint/2010/main" val="405730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irsraksts 1"/>
          <p:cNvSpPr>
            <a:spLocks noGrp="1"/>
          </p:cNvSpPr>
          <p:nvPr>
            <p:ph type="title"/>
          </p:nvPr>
        </p:nvSpPr>
        <p:spPr/>
        <p:txBody>
          <a:bodyPr>
            <a:normAutofit fontScale="90000"/>
          </a:bodyPr>
          <a:lstStyle/>
          <a:p>
            <a:pPr eaLnBrk="1" hangingPunct="1"/>
            <a:r>
              <a:rPr lang="lv-LV" altLang="lv-LV" dirty="0">
                <a:solidFill>
                  <a:schemeClr val="bg1"/>
                </a:solidFill>
              </a:rPr>
              <a:t>Ietekmes pušu identificēšana krīzes plānam</a:t>
            </a:r>
          </a:p>
        </p:txBody>
      </p:sp>
      <p:sp>
        <p:nvSpPr>
          <p:cNvPr id="14339" name="Satura vietturis 2"/>
          <p:cNvSpPr>
            <a:spLocks noGrp="1"/>
          </p:cNvSpPr>
          <p:nvPr>
            <p:ph sz="quarter" idx="1"/>
          </p:nvPr>
        </p:nvSpPr>
        <p:spPr>
          <a:xfrm>
            <a:off x="644524" y="1790700"/>
            <a:ext cx="8247955" cy="4683125"/>
          </a:xfrm>
        </p:spPr>
        <p:txBody>
          <a:bodyPr/>
          <a:lstStyle/>
          <a:p>
            <a:pPr marL="0" indent="0" algn="just" eaLnBrk="1" hangingPunct="1">
              <a:buFont typeface="Wingdings 3" panose="05040102010807070707" pitchFamily="18" charset="2"/>
              <a:buNone/>
            </a:pPr>
            <a:r>
              <a:rPr lang="lv-LV" altLang="lv-LV" sz="2400" dirty="0">
                <a:solidFill>
                  <a:schemeClr val="bg1"/>
                </a:solidFill>
              </a:rPr>
              <a:t>Ietekmes puses ir grupas vai cilvēki, kas tiešā mērā ir svarīgas vai ietekmē organizācijas darbību un pastāvēšanu.</a:t>
            </a:r>
          </a:p>
          <a:p>
            <a:pPr marL="0" indent="0" eaLnBrk="1" hangingPunct="1">
              <a:buFont typeface="Wingdings 3" panose="05040102010807070707" pitchFamily="18" charset="2"/>
              <a:buNone/>
            </a:pPr>
            <a:r>
              <a:rPr lang="lv-LV" altLang="lv-LV" sz="2400" dirty="0">
                <a:solidFill>
                  <a:schemeClr val="bg1"/>
                </a:solidFill>
              </a:rPr>
              <a:t>Grupas, kas noteiktās krīzes situācijās būs visvairāk ietekmēti.</a:t>
            </a:r>
            <a:endParaRPr lang="en-US" altLang="lv-LV" sz="2400" dirty="0">
              <a:solidFill>
                <a:schemeClr val="bg1"/>
              </a:solidFill>
            </a:endParaRPr>
          </a:p>
          <a:p>
            <a:pPr eaLnBrk="1" hangingPunct="1">
              <a:buFont typeface="Wingdings" panose="05000000000000000000" pitchFamily="2" charset="2"/>
              <a:buChar char="ü"/>
            </a:pPr>
            <a:r>
              <a:rPr lang="en-US" altLang="lv-LV" sz="2400" dirty="0" err="1">
                <a:solidFill>
                  <a:schemeClr val="bg1"/>
                </a:solidFill>
              </a:rPr>
              <a:t>Darbinieki</a:t>
            </a:r>
            <a:r>
              <a:rPr lang="en-US" altLang="lv-LV" sz="2400" dirty="0">
                <a:solidFill>
                  <a:schemeClr val="bg1"/>
                </a:solidFill>
              </a:rPr>
              <a:t> un </a:t>
            </a:r>
            <a:r>
              <a:rPr lang="en-US" altLang="lv-LV" sz="2400" dirty="0" err="1">
                <a:solidFill>
                  <a:schemeClr val="bg1"/>
                </a:solidFill>
              </a:rPr>
              <a:t>personāls</a:t>
            </a:r>
            <a:endParaRPr lang="en-US" altLang="lv-LV" sz="2400" dirty="0">
              <a:solidFill>
                <a:schemeClr val="bg1"/>
              </a:solidFill>
            </a:endParaRPr>
          </a:p>
          <a:p>
            <a:pPr eaLnBrk="1" hangingPunct="1">
              <a:buFont typeface="Wingdings" panose="05000000000000000000" pitchFamily="2" charset="2"/>
              <a:buChar char="ü"/>
            </a:pPr>
            <a:r>
              <a:rPr lang="en-US" altLang="lv-LV" sz="2400" dirty="0" err="1">
                <a:solidFill>
                  <a:schemeClr val="bg1"/>
                </a:solidFill>
              </a:rPr>
              <a:t>Glābšanas</a:t>
            </a:r>
            <a:r>
              <a:rPr lang="en-US" altLang="lv-LV" sz="2400" dirty="0">
                <a:solidFill>
                  <a:schemeClr val="bg1"/>
                </a:solidFill>
              </a:rPr>
              <a:t> </a:t>
            </a:r>
            <a:r>
              <a:rPr lang="en-US" altLang="lv-LV" sz="2400" dirty="0" err="1">
                <a:solidFill>
                  <a:schemeClr val="bg1"/>
                </a:solidFill>
              </a:rPr>
              <a:t>dienesti</a:t>
            </a:r>
            <a:endParaRPr lang="en-US" altLang="lv-LV" sz="2400" dirty="0">
              <a:solidFill>
                <a:schemeClr val="bg1"/>
              </a:solidFill>
            </a:endParaRPr>
          </a:p>
          <a:p>
            <a:pPr eaLnBrk="1" hangingPunct="1">
              <a:buFont typeface="Wingdings" panose="05000000000000000000" pitchFamily="2" charset="2"/>
              <a:buChar char="ü"/>
            </a:pPr>
            <a:r>
              <a:rPr lang="en-US" altLang="lv-LV" sz="2400" dirty="0" err="1">
                <a:solidFill>
                  <a:schemeClr val="bg1"/>
                </a:solidFill>
              </a:rPr>
              <a:t>Sadarbības</a:t>
            </a:r>
            <a:r>
              <a:rPr lang="en-US" altLang="lv-LV" sz="2400" dirty="0">
                <a:solidFill>
                  <a:schemeClr val="bg1"/>
                </a:solidFill>
              </a:rPr>
              <a:t> </a:t>
            </a:r>
            <a:r>
              <a:rPr lang="en-US" altLang="lv-LV" sz="2400" dirty="0" err="1">
                <a:solidFill>
                  <a:schemeClr val="bg1"/>
                </a:solidFill>
              </a:rPr>
              <a:t>partneri</a:t>
            </a:r>
            <a:endParaRPr lang="en-US" altLang="lv-LV" sz="2400" dirty="0">
              <a:solidFill>
                <a:schemeClr val="bg1"/>
              </a:solidFill>
            </a:endParaRPr>
          </a:p>
          <a:p>
            <a:pPr eaLnBrk="1" hangingPunct="1">
              <a:buFont typeface="Wingdings" panose="05000000000000000000" pitchFamily="2" charset="2"/>
              <a:buChar char="ü"/>
            </a:pPr>
            <a:r>
              <a:rPr lang="en-US" altLang="lv-LV" sz="2400" dirty="0" err="1">
                <a:solidFill>
                  <a:schemeClr val="bg1"/>
                </a:solidFill>
              </a:rPr>
              <a:t>Mediji</a:t>
            </a:r>
            <a:r>
              <a:rPr lang="en-US" altLang="lv-LV" sz="2400" dirty="0">
                <a:solidFill>
                  <a:schemeClr val="bg1"/>
                </a:solidFill>
              </a:rPr>
              <a:t> </a:t>
            </a:r>
          </a:p>
          <a:p>
            <a:pPr eaLnBrk="1" hangingPunct="1">
              <a:buFont typeface="Wingdings" panose="05000000000000000000" pitchFamily="2" charset="2"/>
              <a:buChar char="ü"/>
            </a:pPr>
            <a:r>
              <a:rPr lang="en-US" altLang="lv-LV" sz="2400" dirty="0" err="1">
                <a:solidFill>
                  <a:schemeClr val="bg1"/>
                </a:solidFill>
              </a:rPr>
              <a:t>Darbinieku</a:t>
            </a:r>
            <a:r>
              <a:rPr lang="en-US" altLang="lv-LV" sz="2400" dirty="0">
                <a:solidFill>
                  <a:schemeClr val="bg1"/>
                </a:solidFill>
              </a:rPr>
              <a:t> </a:t>
            </a:r>
            <a:r>
              <a:rPr lang="en-US" altLang="lv-LV" sz="2400" dirty="0" err="1">
                <a:solidFill>
                  <a:schemeClr val="bg1"/>
                </a:solidFill>
              </a:rPr>
              <a:t>tuvinieki</a:t>
            </a:r>
            <a:endParaRPr lang="en-US" altLang="lv-LV" sz="2400" dirty="0">
              <a:solidFill>
                <a:schemeClr val="bg1"/>
              </a:solidFill>
            </a:endParaRPr>
          </a:p>
          <a:p>
            <a:pPr eaLnBrk="1" hangingPunct="1">
              <a:buFont typeface="Wingdings" panose="05000000000000000000" pitchFamily="2" charset="2"/>
              <a:buChar char="ü"/>
            </a:pPr>
            <a:r>
              <a:rPr lang="en-US" altLang="lv-LV" sz="2400" dirty="0" err="1">
                <a:solidFill>
                  <a:schemeClr val="bg1"/>
                </a:solidFill>
              </a:rPr>
              <a:t>Kaimiņi</a:t>
            </a:r>
            <a:endParaRPr lang="lv-LV" altLang="lv-LV" sz="2400" dirty="0">
              <a:solidFill>
                <a:schemeClr val="bg1"/>
              </a:solidFill>
            </a:endParaRPr>
          </a:p>
        </p:txBody>
      </p:sp>
    </p:spTree>
    <p:extLst>
      <p:ext uri="{BB962C8B-B14F-4D97-AF65-F5344CB8AC3E}">
        <p14:creationId xmlns:p14="http://schemas.microsoft.com/office/powerpoint/2010/main" val="186889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Būtiski</a:t>
            </a:r>
            <a:r>
              <a:rPr lang="en-US" dirty="0">
                <a:solidFill>
                  <a:schemeClr val="bg1"/>
                </a:solidFill>
              </a:rPr>
              <a:t> </a:t>
            </a:r>
            <a:r>
              <a:rPr lang="en-US" dirty="0" err="1">
                <a:solidFill>
                  <a:schemeClr val="bg1"/>
                </a:solidFill>
              </a:rPr>
              <a:t>pašvaldībai</a:t>
            </a:r>
            <a:endParaRPr lang="lv-LV" dirty="0">
              <a:solidFill>
                <a:schemeClr val="bg1"/>
              </a:solidFill>
            </a:endParaRPr>
          </a:p>
        </p:txBody>
      </p:sp>
      <p:sp>
        <p:nvSpPr>
          <p:cNvPr id="3" name="Content Placeholder 2"/>
          <p:cNvSpPr>
            <a:spLocks noGrp="1"/>
          </p:cNvSpPr>
          <p:nvPr>
            <p:ph idx="1"/>
          </p:nvPr>
        </p:nvSpPr>
        <p:spPr/>
        <p:txBody>
          <a:bodyPr/>
          <a:lstStyle/>
          <a:p>
            <a:pPr marL="0" indent="0">
              <a:buNone/>
            </a:pPr>
            <a:r>
              <a:rPr lang="lv-LV" dirty="0">
                <a:solidFill>
                  <a:schemeClr val="bg1"/>
                </a:solidFill>
              </a:rPr>
              <a:t>Pašvaldībai krīzes situācijās bieži vien ir "sasietas rokas", jo parasti tas skar </a:t>
            </a:r>
            <a:r>
              <a:rPr lang="lv-LV" dirty="0" err="1">
                <a:solidFill>
                  <a:schemeClr val="bg1"/>
                </a:solidFill>
              </a:rPr>
              <a:t>sensitīvu</a:t>
            </a:r>
            <a:r>
              <a:rPr lang="lv-LV" dirty="0">
                <a:solidFill>
                  <a:schemeClr val="bg1"/>
                </a:solidFill>
              </a:rPr>
              <a:t> informāciju, ko nedrīkst izpaust, tāpēc rodas situācijas, kad Tevi sit, bet nekādi nevari sist pretī un vienīgais, ko šādās situācijās </a:t>
            </a:r>
            <a:r>
              <a:rPr lang="en-US" dirty="0" err="1">
                <a:solidFill>
                  <a:schemeClr val="bg1"/>
                </a:solidFill>
              </a:rPr>
              <a:t>var</a:t>
            </a:r>
            <a:r>
              <a:rPr lang="en-US" dirty="0">
                <a:solidFill>
                  <a:schemeClr val="bg1"/>
                </a:solidFill>
              </a:rPr>
              <a:t> </a:t>
            </a:r>
            <a:r>
              <a:rPr lang="en-US" dirty="0" err="1">
                <a:solidFill>
                  <a:schemeClr val="bg1"/>
                </a:solidFill>
              </a:rPr>
              <a:t>darīt</a:t>
            </a:r>
            <a:r>
              <a:rPr lang="en-US" dirty="0">
                <a:solidFill>
                  <a:schemeClr val="bg1"/>
                </a:solidFill>
              </a:rPr>
              <a:t> - </a:t>
            </a:r>
            <a:r>
              <a:rPr lang="en-US" dirty="0" err="1">
                <a:solidFill>
                  <a:schemeClr val="bg1"/>
                </a:solidFill>
              </a:rPr>
              <a:t>iesaistīt</a:t>
            </a:r>
            <a:r>
              <a:rPr lang="lv-LV" dirty="0">
                <a:solidFill>
                  <a:schemeClr val="bg1"/>
                </a:solidFill>
              </a:rPr>
              <a:t> trešās puses, ekspertus, ekspertīzes, lai sniedz savus viedokļus un atzinumus</a:t>
            </a:r>
          </a:p>
        </p:txBody>
      </p:sp>
    </p:spTree>
    <p:extLst>
      <p:ext uri="{BB962C8B-B14F-4D97-AF65-F5344CB8AC3E}">
        <p14:creationId xmlns:p14="http://schemas.microsoft.com/office/powerpoint/2010/main" val="4157971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Darbinieki</a:t>
            </a:r>
            <a:endParaRPr lang="lv-LV"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err="1">
                <a:solidFill>
                  <a:schemeClr val="bg1"/>
                </a:solidFill>
              </a:rPr>
              <a:t>Bieži</a:t>
            </a:r>
            <a:r>
              <a:rPr lang="en-US" dirty="0">
                <a:solidFill>
                  <a:schemeClr val="bg1"/>
                </a:solidFill>
              </a:rPr>
              <a:t> </a:t>
            </a:r>
            <a:r>
              <a:rPr lang="en-US" dirty="0" err="1">
                <a:solidFill>
                  <a:schemeClr val="bg1"/>
                </a:solidFill>
              </a:rPr>
              <a:t>vien</a:t>
            </a:r>
            <a:r>
              <a:rPr lang="en-US" dirty="0">
                <a:solidFill>
                  <a:schemeClr val="bg1"/>
                </a:solidFill>
              </a:rPr>
              <a:t> </a:t>
            </a:r>
            <a:r>
              <a:rPr lang="en-US" dirty="0" err="1">
                <a:solidFill>
                  <a:schemeClr val="bg1"/>
                </a:solidFill>
              </a:rPr>
              <a:t>galvenais</a:t>
            </a:r>
            <a:r>
              <a:rPr lang="en-US" dirty="0">
                <a:solidFill>
                  <a:schemeClr val="bg1"/>
                </a:solidFill>
              </a:rPr>
              <a:t> </a:t>
            </a:r>
            <a:r>
              <a:rPr lang="en-US" dirty="0" err="1">
                <a:solidFill>
                  <a:schemeClr val="bg1"/>
                </a:solidFill>
              </a:rPr>
              <a:t>uzdevums</a:t>
            </a:r>
            <a:r>
              <a:rPr lang="en-US" dirty="0">
                <a:solidFill>
                  <a:schemeClr val="bg1"/>
                </a:solidFill>
              </a:rPr>
              <a:t> – </a:t>
            </a:r>
            <a:r>
              <a:rPr lang="en-US" dirty="0" err="1">
                <a:solidFill>
                  <a:schemeClr val="bg1"/>
                </a:solidFill>
              </a:rPr>
              <a:t>kādas</a:t>
            </a:r>
            <a:r>
              <a:rPr lang="en-US" dirty="0">
                <a:solidFill>
                  <a:schemeClr val="bg1"/>
                </a:solidFill>
              </a:rPr>
              <a:t> tad </a:t>
            </a:r>
            <a:r>
              <a:rPr lang="en-US" dirty="0" err="1">
                <a:solidFill>
                  <a:schemeClr val="bg1"/>
                </a:solidFill>
              </a:rPr>
              <a:t>būs</a:t>
            </a:r>
            <a:r>
              <a:rPr lang="en-US" dirty="0">
                <a:solidFill>
                  <a:schemeClr val="bg1"/>
                </a:solidFill>
              </a:rPr>
              <a:t> </a:t>
            </a:r>
            <a:r>
              <a:rPr lang="en-US" dirty="0" err="1">
                <a:solidFill>
                  <a:schemeClr val="bg1"/>
                </a:solidFill>
              </a:rPr>
              <a:t>krīzes</a:t>
            </a:r>
            <a:r>
              <a:rPr lang="en-US" dirty="0">
                <a:solidFill>
                  <a:schemeClr val="bg1"/>
                </a:solidFill>
              </a:rPr>
              <a:t> </a:t>
            </a:r>
            <a:r>
              <a:rPr lang="en-US" dirty="0" err="1">
                <a:solidFill>
                  <a:schemeClr val="bg1"/>
                </a:solidFill>
              </a:rPr>
              <a:t>sekas</a:t>
            </a:r>
            <a:endParaRPr lang="en-US" dirty="0">
              <a:solidFill>
                <a:schemeClr val="bg1"/>
              </a:solidFill>
            </a:endParaRPr>
          </a:p>
          <a:p>
            <a:pPr>
              <a:buFont typeface="Wingdings" panose="05000000000000000000" pitchFamily="2" charset="2"/>
              <a:buChar char="ü"/>
            </a:pPr>
            <a:r>
              <a:rPr lang="en-US" dirty="0" err="1">
                <a:solidFill>
                  <a:schemeClr val="bg1"/>
                </a:solidFill>
              </a:rPr>
              <a:t>Kas</a:t>
            </a:r>
            <a:r>
              <a:rPr lang="en-US" dirty="0">
                <a:solidFill>
                  <a:schemeClr val="bg1"/>
                </a:solidFill>
              </a:rPr>
              <a:t> </a:t>
            </a:r>
            <a:r>
              <a:rPr lang="en-US" dirty="0" err="1">
                <a:solidFill>
                  <a:schemeClr val="bg1"/>
                </a:solidFill>
              </a:rPr>
              <a:t>notiks</a:t>
            </a:r>
            <a:r>
              <a:rPr lang="en-US" dirty="0">
                <a:solidFill>
                  <a:schemeClr val="bg1"/>
                </a:solidFill>
              </a:rPr>
              <a:t> </a:t>
            </a:r>
            <a:r>
              <a:rPr lang="en-US" dirty="0" err="1">
                <a:solidFill>
                  <a:schemeClr val="bg1"/>
                </a:solidFill>
              </a:rPr>
              <a:t>ar</a:t>
            </a:r>
            <a:r>
              <a:rPr lang="en-US" dirty="0">
                <a:solidFill>
                  <a:schemeClr val="bg1"/>
                </a:solidFill>
              </a:rPr>
              <a:t> </a:t>
            </a:r>
            <a:r>
              <a:rPr lang="en-US" dirty="0" err="1">
                <a:solidFill>
                  <a:schemeClr val="bg1"/>
                </a:solidFill>
              </a:rPr>
              <a:t>darbiniekiem</a:t>
            </a:r>
            <a:r>
              <a:rPr lang="en-US" dirty="0">
                <a:solidFill>
                  <a:schemeClr val="bg1"/>
                </a:solidFill>
              </a:rPr>
              <a:t> (par </a:t>
            </a:r>
            <a:r>
              <a:rPr lang="en-US" dirty="0" err="1">
                <a:solidFill>
                  <a:schemeClr val="bg1"/>
                </a:solidFill>
              </a:rPr>
              <a:t>šo</a:t>
            </a:r>
            <a:r>
              <a:rPr lang="en-US" dirty="0">
                <a:solidFill>
                  <a:schemeClr val="bg1"/>
                </a:solidFill>
              </a:rPr>
              <a:t> </a:t>
            </a:r>
            <a:r>
              <a:rPr lang="en-US" dirty="0" err="1">
                <a:solidFill>
                  <a:schemeClr val="bg1"/>
                </a:solidFill>
              </a:rPr>
              <a:t>iestāsies</a:t>
            </a:r>
            <a:r>
              <a:rPr lang="en-US" dirty="0">
                <a:solidFill>
                  <a:schemeClr val="bg1"/>
                </a:solidFill>
              </a:rPr>
              <a:t> </a:t>
            </a:r>
            <a:r>
              <a:rPr lang="en-US" dirty="0" err="1">
                <a:solidFill>
                  <a:schemeClr val="bg1"/>
                </a:solidFill>
              </a:rPr>
              <a:t>arī</a:t>
            </a:r>
            <a:r>
              <a:rPr lang="en-US" dirty="0">
                <a:solidFill>
                  <a:schemeClr val="bg1"/>
                </a:solidFill>
              </a:rPr>
              <a:t> </a:t>
            </a:r>
            <a:r>
              <a:rPr lang="en-US" dirty="0" err="1">
                <a:solidFill>
                  <a:schemeClr val="bg1"/>
                </a:solidFill>
              </a:rPr>
              <a:t>sabiedrība</a:t>
            </a:r>
            <a:r>
              <a:rPr lang="en-US" dirty="0">
                <a:solidFill>
                  <a:schemeClr val="bg1"/>
                </a:solidFill>
              </a:rPr>
              <a:t>)</a:t>
            </a:r>
          </a:p>
          <a:p>
            <a:pPr lvl="1">
              <a:buFont typeface="Wingdings" panose="05000000000000000000" pitchFamily="2" charset="2"/>
              <a:buChar char="ü"/>
            </a:pPr>
            <a:r>
              <a:rPr lang="en-US" dirty="0" err="1">
                <a:solidFill>
                  <a:schemeClr val="bg1"/>
                </a:solidFill>
              </a:rPr>
              <a:t>Vai</a:t>
            </a:r>
            <a:r>
              <a:rPr lang="en-US" dirty="0">
                <a:solidFill>
                  <a:schemeClr val="bg1"/>
                </a:solidFill>
              </a:rPr>
              <a:t> </a:t>
            </a:r>
            <a:r>
              <a:rPr lang="en-US" dirty="0" err="1">
                <a:solidFill>
                  <a:schemeClr val="bg1"/>
                </a:solidFill>
              </a:rPr>
              <a:t>krīzes</a:t>
            </a:r>
            <a:r>
              <a:rPr lang="en-US" dirty="0">
                <a:solidFill>
                  <a:schemeClr val="bg1"/>
                </a:solidFill>
              </a:rPr>
              <a:t> </a:t>
            </a:r>
            <a:r>
              <a:rPr lang="en-US" dirty="0" err="1">
                <a:solidFill>
                  <a:schemeClr val="bg1"/>
                </a:solidFill>
              </a:rPr>
              <a:t>situācijā</a:t>
            </a:r>
            <a:r>
              <a:rPr lang="en-US" dirty="0">
                <a:solidFill>
                  <a:schemeClr val="bg1"/>
                </a:solidFill>
              </a:rPr>
              <a:t> </a:t>
            </a:r>
            <a:r>
              <a:rPr lang="en-US" dirty="0" err="1">
                <a:solidFill>
                  <a:schemeClr val="bg1"/>
                </a:solidFill>
              </a:rPr>
              <a:t>strādājam</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darbinieku</a:t>
            </a:r>
            <a:r>
              <a:rPr lang="en-US" dirty="0">
                <a:solidFill>
                  <a:schemeClr val="bg1"/>
                </a:solidFill>
              </a:rPr>
              <a:t> </a:t>
            </a:r>
            <a:r>
              <a:rPr lang="en-US" dirty="0" err="1">
                <a:solidFill>
                  <a:schemeClr val="bg1"/>
                </a:solidFill>
              </a:rPr>
              <a:t>komunikāciju</a:t>
            </a:r>
            <a:endParaRPr lang="en-US" dirty="0">
              <a:solidFill>
                <a:schemeClr val="bg1"/>
              </a:solidFill>
            </a:endParaRPr>
          </a:p>
          <a:p>
            <a:pPr lvl="1">
              <a:buFont typeface="Wingdings" panose="05000000000000000000" pitchFamily="2" charset="2"/>
              <a:buChar char="ü"/>
            </a:pPr>
            <a:r>
              <a:rPr lang="en-US" dirty="0" err="1">
                <a:solidFill>
                  <a:schemeClr val="bg1"/>
                </a:solidFill>
              </a:rPr>
              <a:t>Vai</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cietušie</a:t>
            </a:r>
            <a:r>
              <a:rPr lang="en-US" dirty="0">
                <a:solidFill>
                  <a:schemeClr val="bg1"/>
                </a:solidFill>
              </a:rPr>
              <a:t> </a:t>
            </a:r>
            <a:r>
              <a:rPr lang="en-US" dirty="0" err="1">
                <a:solidFill>
                  <a:schemeClr val="bg1"/>
                </a:solidFill>
              </a:rPr>
              <a:t>darbinieku</a:t>
            </a:r>
            <a:r>
              <a:rPr lang="en-US" dirty="0">
                <a:solidFill>
                  <a:schemeClr val="bg1"/>
                </a:solidFill>
              </a:rPr>
              <a:t> </a:t>
            </a:r>
            <a:r>
              <a:rPr lang="en-US" dirty="0" err="1">
                <a:solidFill>
                  <a:schemeClr val="bg1"/>
                </a:solidFill>
              </a:rPr>
              <a:t>vidū</a:t>
            </a:r>
            <a:r>
              <a:rPr lang="en-US" dirty="0">
                <a:solidFill>
                  <a:schemeClr val="bg1"/>
                </a:solidFill>
              </a:rPr>
              <a:t> – </a:t>
            </a:r>
            <a:r>
              <a:rPr lang="en-US" dirty="0" err="1">
                <a:solidFill>
                  <a:schemeClr val="bg1"/>
                </a:solidFill>
              </a:rPr>
              <a:t>emocionāli</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fiziski</a:t>
            </a:r>
            <a:r>
              <a:rPr lang="en-US" dirty="0">
                <a:solidFill>
                  <a:schemeClr val="bg1"/>
                </a:solidFill>
              </a:rPr>
              <a:t>?</a:t>
            </a:r>
          </a:p>
          <a:p>
            <a:pPr lvl="1">
              <a:buFont typeface="Wingdings" panose="05000000000000000000" pitchFamily="2" charset="2"/>
              <a:buChar char="ü"/>
            </a:pPr>
            <a:r>
              <a:rPr lang="en-US" dirty="0" err="1">
                <a:solidFill>
                  <a:schemeClr val="bg1"/>
                </a:solidFill>
              </a:rPr>
              <a:t>Kādas</a:t>
            </a:r>
            <a:r>
              <a:rPr lang="en-US" dirty="0">
                <a:solidFill>
                  <a:schemeClr val="bg1"/>
                </a:solidFill>
              </a:rPr>
              <a:t> </a:t>
            </a:r>
            <a:r>
              <a:rPr lang="en-US" dirty="0" err="1">
                <a:solidFill>
                  <a:schemeClr val="bg1"/>
                </a:solidFill>
              </a:rPr>
              <a:t>būs</a:t>
            </a:r>
            <a:r>
              <a:rPr lang="en-US" dirty="0">
                <a:solidFill>
                  <a:schemeClr val="bg1"/>
                </a:solidFill>
              </a:rPr>
              <a:t> </a:t>
            </a:r>
            <a:r>
              <a:rPr lang="en-US" dirty="0" err="1">
                <a:solidFill>
                  <a:schemeClr val="bg1"/>
                </a:solidFill>
              </a:rPr>
              <a:t>rūpes</a:t>
            </a:r>
            <a:r>
              <a:rPr lang="en-US" dirty="0">
                <a:solidFill>
                  <a:schemeClr val="bg1"/>
                </a:solidFill>
              </a:rPr>
              <a:t> par </a:t>
            </a:r>
            <a:r>
              <a:rPr lang="en-US" dirty="0" err="1">
                <a:solidFill>
                  <a:schemeClr val="bg1"/>
                </a:solidFill>
              </a:rPr>
              <a:t>cietušajiem</a:t>
            </a:r>
            <a:r>
              <a:rPr lang="en-US" dirty="0">
                <a:solidFill>
                  <a:schemeClr val="bg1"/>
                </a:solidFill>
              </a:rPr>
              <a:t> </a:t>
            </a:r>
            <a:r>
              <a:rPr lang="en-US" dirty="0" err="1">
                <a:solidFill>
                  <a:schemeClr val="bg1"/>
                </a:solidFill>
              </a:rPr>
              <a:t>darbiniekiem</a:t>
            </a:r>
            <a:r>
              <a:rPr lang="en-US" dirty="0">
                <a:solidFill>
                  <a:schemeClr val="bg1"/>
                </a:solidFill>
              </a:rPr>
              <a:t> – </a:t>
            </a:r>
            <a:r>
              <a:rPr lang="en-US" dirty="0" err="1">
                <a:solidFill>
                  <a:schemeClr val="bg1"/>
                </a:solidFill>
              </a:rPr>
              <a:t>materiālais</a:t>
            </a:r>
            <a:r>
              <a:rPr lang="en-US" dirty="0">
                <a:solidFill>
                  <a:schemeClr val="bg1"/>
                </a:solidFill>
              </a:rPr>
              <a:t>, </a:t>
            </a:r>
            <a:r>
              <a:rPr lang="en-US" dirty="0" err="1">
                <a:solidFill>
                  <a:schemeClr val="bg1"/>
                </a:solidFill>
              </a:rPr>
              <a:t>psiholo</a:t>
            </a:r>
            <a:r>
              <a:rPr lang="lv-LV" dirty="0">
                <a:solidFill>
                  <a:schemeClr val="bg1"/>
                </a:solidFill>
              </a:rPr>
              <a:t>ģ</a:t>
            </a:r>
            <a:r>
              <a:rPr lang="en-US" dirty="0" err="1">
                <a:solidFill>
                  <a:schemeClr val="bg1"/>
                </a:solidFill>
              </a:rPr>
              <a:t>iskais</a:t>
            </a:r>
            <a:r>
              <a:rPr lang="en-US" dirty="0">
                <a:solidFill>
                  <a:schemeClr val="bg1"/>
                </a:solidFill>
              </a:rPr>
              <a:t> </a:t>
            </a:r>
            <a:r>
              <a:rPr lang="en-US" dirty="0" err="1">
                <a:solidFill>
                  <a:schemeClr val="bg1"/>
                </a:solidFill>
              </a:rPr>
              <a:t>atbalsts</a:t>
            </a:r>
            <a:endParaRPr lang="en-US" dirty="0">
              <a:solidFill>
                <a:schemeClr val="bg1"/>
              </a:solidFill>
            </a:endParaRPr>
          </a:p>
          <a:p>
            <a:pPr>
              <a:buFont typeface="Wingdings" panose="05000000000000000000" pitchFamily="2" charset="2"/>
              <a:buChar char="ü"/>
            </a:pPr>
            <a:r>
              <a:rPr lang="en-US" dirty="0" err="1">
                <a:solidFill>
                  <a:schemeClr val="bg1"/>
                </a:solidFill>
              </a:rPr>
              <a:t>Visbiežāk</a:t>
            </a:r>
            <a:r>
              <a:rPr lang="en-US" dirty="0">
                <a:solidFill>
                  <a:schemeClr val="bg1"/>
                </a:solidFill>
              </a:rPr>
              <a:t> </a:t>
            </a:r>
            <a:r>
              <a:rPr lang="en-US" dirty="0" err="1">
                <a:solidFill>
                  <a:schemeClr val="bg1"/>
                </a:solidFill>
              </a:rPr>
              <a:t>šis</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vājākais</a:t>
            </a:r>
            <a:r>
              <a:rPr lang="en-US" dirty="0">
                <a:solidFill>
                  <a:schemeClr val="bg1"/>
                </a:solidFill>
              </a:rPr>
              <a:t> </a:t>
            </a:r>
            <a:r>
              <a:rPr lang="en-US" dirty="0" err="1">
                <a:solidFill>
                  <a:schemeClr val="bg1"/>
                </a:solidFill>
              </a:rPr>
              <a:t>posms</a:t>
            </a:r>
            <a:r>
              <a:rPr lang="en-US" dirty="0">
                <a:solidFill>
                  <a:schemeClr val="bg1"/>
                </a:solidFill>
              </a:rPr>
              <a:t> </a:t>
            </a:r>
            <a:r>
              <a:rPr lang="en-US" dirty="0" err="1">
                <a:solidFill>
                  <a:schemeClr val="bg1"/>
                </a:solidFill>
              </a:rPr>
              <a:t>krīzes</a:t>
            </a:r>
            <a:r>
              <a:rPr lang="en-US" dirty="0">
                <a:solidFill>
                  <a:schemeClr val="bg1"/>
                </a:solidFill>
              </a:rPr>
              <a:t> </a:t>
            </a:r>
            <a:r>
              <a:rPr lang="en-US" dirty="0" err="1">
                <a:solidFill>
                  <a:schemeClr val="bg1"/>
                </a:solidFill>
              </a:rPr>
              <a:t>situācijās</a:t>
            </a:r>
            <a:r>
              <a:rPr lang="en-US" dirty="0">
                <a:solidFill>
                  <a:schemeClr val="bg1"/>
                </a:solidFill>
              </a:rPr>
              <a:t>, jo </a:t>
            </a:r>
            <a:r>
              <a:rPr lang="en-US" dirty="0" err="1">
                <a:solidFill>
                  <a:schemeClr val="bg1"/>
                </a:solidFill>
              </a:rPr>
              <a:t>visi</a:t>
            </a:r>
            <a:r>
              <a:rPr lang="en-US" dirty="0">
                <a:solidFill>
                  <a:schemeClr val="bg1"/>
                </a:solidFill>
              </a:rPr>
              <a:t> </a:t>
            </a:r>
            <a:r>
              <a:rPr lang="en-US" dirty="0" err="1">
                <a:solidFill>
                  <a:schemeClr val="bg1"/>
                </a:solidFill>
              </a:rPr>
              <a:t>koncentrējas</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ārējo</a:t>
            </a:r>
            <a:r>
              <a:rPr lang="en-US" dirty="0">
                <a:solidFill>
                  <a:schemeClr val="bg1"/>
                </a:solidFill>
              </a:rPr>
              <a:t> </a:t>
            </a:r>
            <a:r>
              <a:rPr lang="en-US" dirty="0" err="1">
                <a:solidFill>
                  <a:schemeClr val="bg1"/>
                </a:solidFill>
              </a:rPr>
              <a:t>komunikāciju</a:t>
            </a:r>
            <a:endParaRPr lang="en-US" dirty="0">
              <a:solidFill>
                <a:schemeClr val="bg1"/>
              </a:solidFill>
            </a:endParaRPr>
          </a:p>
        </p:txBody>
      </p:sp>
    </p:spTree>
    <p:extLst>
      <p:ext uri="{BB962C8B-B14F-4D97-AF65-F5344CB8AC3E}">
        <p14:creationId xmlns:p14="http://schemas.microsoft.com/office/powerpoint/2010/main" val="205369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Komunikācijas</a:t>
            </a:r>
            <a:r>
              <a:rPr lang="en-US" dirty="0">
                <a:solidFill>
                  <a:schemeClr val="bg1"/>
                </a:solidFill>
              </a:rPr>
              <a:t> </a:t>
            </a:r>
            <a:r>
              <a:rPr lang="en-US" dirty="0" err="1">
                <a:solidFill>
                  <a:schemeClr val="bg1"/>
                </a:solidFill>
              </a:rPr>
              <a:t>kanāli</a:t>
            </a:r>
            <a:endParaRPr lang="lv-LV"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err="1">
                <a:solidFill>
                  <a:schemeClr val="bg1"/>
                </a:solidFill>
              </a:rPr>
              <a:t>Telefons</a:t>
            </a:r>
            <a:endParaRPr lang="en-US" dirty="0">
              <a:solidFill>
                <a:schemeClr val="bg1"/>
              </a:solidFill>
            </a:endParaRPr>
          </a:p>
          <a:p>
            <a:pPr>
              <a:buFont typeface="Wingdings" panose="05000000000000000000" pitchFamily="2" charset="2"/>
              <a:buChar char="ü"/>
            </a:pPr>
            <a:r>
              <a:rPr lang="en-US" dirty="0">
                <a:solidFill>
                  <a:schemeClr val="bg1"/>
                </a:solidFill>
              </a:rPr>
              <a:t>E-pasts</a:t>
            </a:r>
          </a:p>
          <a:p>
            <a:pPr>
              <a:buFont typeface="Wingdings" panose="05000000000000000000" pitchFamily="2" charset="2"/>
              <a:buChar char="ü"/>
            </a:pPr>
            <a:r>
              <a:rPr lang="en-US" dirty="0" err="1">
                <a:solidFill>
                  <a:schemeClr val="bg1"/>
                </a:solidFill>
              </a:rPr>
              <a:t>Mājas</a:t>
            </a:r>
            <a:r>
              <a:rPr lang="en-US" dirty="0">
                <a:solidFill>
                  <a:schemeClr val="bg1"/>
                </a:solidFill>
              </a:rPr>
              <a:t> </a:t>
            </a:r>
            <a:r>
              <a:rPr lang="en-US" dirty="0" err="1">
                <a:solidFill>
                  <a:schemeClr val="bg1"/>
                </a:solidFill>
              </a:rPr>
              <a:t>lapa</a:t>
            </a:r>
            <a:endParaRPr lang="en-US" dirty="0">
              <a:solidFill>
                <a:schemeClr val="bg1"/>
              </a:solidFill>
            </a:endParaRPr>
          </a:p>
          <a:p>
            <a:pPr>
              <a:buFont typeface="Wingdings" panose="05000000000000000000" pitchFamily="2" charset="2"/>
              <a:buChar char="ü"/>
            </a:pPr>
            <a:r>
              <a:rPr lang="en-US" dirty="0">
                <a:solidFill>
                  <a:schemeClr val="bg1"/>
                </a:solidFill>
              </a:rPr>
              <a:t>Radio</a:t>
            </a:r>
          </a:p>
          <a:p>
            <a:pPr>
              <a:buFont typeface="Wingdings" panose="05000000000000000000" pitchFamily="2" charset="2"/>
              <a:buChar char="ü"/>
            </a:pPr>
            <a:r>
              <a:rPr lang="en-US" dirty="0">
                <a:solidFill>
                  <a:schemeClr val="bg1"/>
                </a:solidFill>
              </a:rPr>
              <a:t>TV</a:t>
            </a:r>
          </a:p>
          <a:p>
            <a:pPr>
              <a:buFont typeface="Wingdings" panose="05000000000000000000" pitchFamily="2" charset="2"/>
              <a:buChar char="ü"/>
            </a:pPr>
            <a:endParaRPr lang="en-US" dirty="0">
              <a:solidFill>
                <a:schemeClr val="bg1"/>
              </a:solidFill>
            </a:endParaRPr>
          </a:p>
          <a:p>
            <a:pPr marL="0" indent="0" algn="ctr">
              <a:buNone/>
            </a:pPr>
            <a:r>
              <a:rPr lang="en-US" dirty="0" err="1">
                <a:solidFill>
                  <a:schemeClr val="bg1"/>
                </a:solidFill>
              </a:rPr>
              <a:t>Būtiski</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kontaktālru</a:t>
            </a:r>
            <a:r>
              <a:rPr lang="lv-LV" dirty="0">
                <a:solidFill>
                  <a:schemeClr val="bg1"/>
                </a:solidFill>
              </a:rPr>
              <a:t>ņ</a:t>
            </a:r>
            <a:r>
              <a:rPr lang="en-US" dirty="0" err="1">
                <a:solidFill>
                  <a:schemeClr val="bg1"/>
                </a:solidFill>
              </a:rPr>
              <a:t>i</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atjaunoti</a:t>
            </a:r>
            <a:r>
              <a:rPr lang="en-US" dirty="0">
                <a:solidFill>
                  <a:schemeClr val="bg1"/>
                </a:solidFill>
              </a:rPr>
              <a:t> </a:t>
            </a:r>
            <a:r>
              <a:rPr lang="en-US" dirty="0" err="1">
                <a:solidFill>
                  <a:schemeClr val="bg1"/>
                </a:solidFill>
              </a:rPr>
              <a:t>kontaktu</a:t>
            </a:r>
            <a:r>
              <a:rPr lang="en-US" dirty="0">
                <a:solidFill>
                  <a:schemeClr val="bg1"/>
                </a:solidFill>
              </a:rPr>
              <a:t> </a:t>
            </a:r>
            <a:r>
              <a:rPr lang="en-US" dirty="0" err="1">
                <a:solidFill>
                  <a:schemeClr val="bg1"/>
                </a:solidFill>
              </a:rPr>
              <a:t>saraksti</a:t>
            </a:r>
            <a:r>
              <a:rPr lang="en-US" dirty="0">
                <a:solidFill>
                  <a:schemeClr val="bg1"/>
                </a:solidFill>
              </a:rPr>
              <a:t>!</a:t>
            </a:r>
          </a:p>
          <a:p>
            <a:pPr marL="0" indent="0" algn="ctr">
              <a:buNone/>
            </a:pPr>
            <a:r>
              <a:rPr lang="en-US" dirty="0" err="1">
                <a:solidFill>
                  <a:schemeClr val="bg1"/>
                </a:solidFill>
              </a:rPr>
              <a:t>Saska</a:t>
            </a:r>
            <a:r>
              <a:rPr lang="lv-LV" dirty="0">
                <a:solidFill>
                  <a:schemeClr val="bg1"/>
                </a:solidFill>
              </a:rPr>
              <a:t>ņ</a:t>
            </a:r>
            <a:r>
              <a:rPr lang="en-US" dirty="0" err="1">
                <a:solidFill>
                  <a:schemeClr val="bg1"/>
                </a:solidFill>
              </a:rPr>
              <a:t>ota</a:t>
            </a:r>
            <a:r>
              <a:rPr lang="en-US" dirty="0">
                <a:solidFill>
                  <a:schemeClr val="bg1"/>
                </a:solidFill>
              </a:rPr>
              <a:t> </a:t>
            </a:r>
            <a:r>
              <a:rPr lang="en-US" dirty="0" err="1">
                <a:solidFill>
                  <a:schemeClr val="bg1"/>
                </a:solidFill>
              </a:rPr>
              <a:t>komunikācija</a:t>
            </a:r>
            <a:r>
              <a:rPr lang="en-US" dirty="0">
                <a:solidFill>
                  <a:schemeClr val="bg1"/>
                </a:solidFill>
              </a:rPr>
              <a:t> </a:t>
            </a:r>
            <a:r>
              <a:rPr lang="en-US" dirty="0" err="1">
                <a:solidFill>
                  <a:schemeClr val="bg1"/>
                </a:solidFill>
              </a:rPr>
              <a:t>visām</a:t>
            </a:r>
            <a:r>
              <a:rPr lang="en-US" dirty="0">
                <a:solidFill>
                  <a:schemeClr val="bg1"/>
                </a:solidFill>
              </a:rPr>
              <a:t> </a:t>
            </a:r>
            <a:r>
              <a:rPr lang="en-US" dirty="0" err="1">
                <a:solidFill>
                  <a:schemeClr val="bg1"/>
                </a:solidFill>
              </a:rPr>
              <a:t>iesaistītajām</a:t>
            </a:r>
            <a:r>
              <a:rPr lang="en-US" dirty="0">
                <a:solidFill>
                  <a:schemeClr val="bg1"/>
                </a:solidFill>
              </a:rPr>
              <a:t> </a:t>
            </a:r>
            <a:r>
              <a:rPr lang="en-US" dirty="0" err="1">
                <a:solidFill>
                  <a:schemeClr val="bg1"/>
                </a:solidFill>
              </a:rPr>
              <a:t>pusēm</a:t>
            </a:r>
            <a:r>
              <a:rPr lang="en-US" dirty="0">
                <a:solidFill>
                  <a:schemeClr val="bg1"/>
                </a:solidFill>
              </a:rPr>
              <a:t>!</a:t>
            </a:r>
            <a:endParaRPr lang="lv-LV" dirty="0">
              <a:solidFill>
                <a:schemeClr val="bg1"/>
              </a:solidFill>
            </a:endParaRPr>
          </a:p>
        </p:txBody>
      </p:sp>
    </p:spTree>
    <p:extLst>
      <p:ext uri="{BB962C8B-B14F-4D97-AF65-F5344CB8AC3E}">
        <p14:creationId xmlns:p14="http://schemas.microsoft.com/office/powerpoint/2010/main" val="420086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lv-LV" altLang="lv-LV" dirty="0">
                <a:solidFill>
                  <a:schemeClr val="bg1"/>
                </a:solidFill>
              </a:rPr>
              <a:t>Ventspils naftas ugunsgrēka piemērs</a:t>
            </a:r>
          </a:p>
        </p:txBody>
      </p:sp>
      <p:sp>
        <p:nvSpPr>
          <p:cNvPr id="20483" name="Content Placeholder 2"/>
          <p:cNvSpPr>
            <a:spLocks noGrp="1"/>
          </p:cNvSpPr>
          <p:nvPr>
            <p:ph idx="1"/>
          </p:nvPr>
        </p:nvSpPr>
        <p:spPr/>
        <p:txBody>
          <a:bodyPr>
            <a:normAutofit/>
          </a:bodyPr>
          <a:lstStyle/>
          <a:p>
            <a:pPr marL="0" indent="0" algn="ctr">
              <a:buNone/>
            </a:pPr>
            <a:r>
              <a:rPr lang="lv-LV" altLang="lv-LV" sz="2800" u="sng" dirty="0">
                <a:solidFill>
                  <a:schemeClr val="bg1"/>
                </a:solidFill>
                <a:hlinkClick r:id="rId2"/>
              </a:rPr>
              <a:t>https://www.youtube.com/watch?v=MIvED8PzCMI</a:t>
            </a:r>
            <a:endParaRPr lang="lv-LV" altLang="lv-LV" sz="2800" dirty="0">
              <a:solidFill>
                <a:schemeClr val="bg1"/>
              </a:solidFill>
            </a:endParaRPr>
          </a:p>
        </p:txBody>
      </p:sp>
    </p:spTree>
    <p:extLst>
      <p:ext uri="{BB962C8B-B14F-4D97-AF65-F5344CB8AC3E}">
        <p14:creationId xmlns:p14="http://schemas.microsoft.com/office/powerpoint/2010/main" val="292679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Vēstījumi</a:t>
            </a:r>
            <a:endParaRPr lang="lv-LV"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ü"/>
            </a:pPr>
            <a:r>
              <a:rPr lang="lv-LV" altLang="lv-LV" dirty="0">
                <a:solidFill>
                  <a:schemeClr val="bg1"/>
                </a:solidFill>
              </a:rPr>
              <a:t>Plānā jābūt fiksētiem galvenajiem vēstījumiem</a:t>
            </a:r>
          </a:p>
          <a:p>
            <a:pPr>
              <a:buFont typeface="Wingdings" panose="05000000000000000000" pitchFamily="2" charset="2"/>
              <a:buChar char="ü"/>
            </a:pPr>
            <a:r>
              <a:rPr lang="lv-LV" altLang="lv-LV" dirty="0">
                <a:solidFill>
                  <a:schemeClr val="bg1"/>
                </a:solidFill>
              </a:rPr>
              <a:t>Katrai auditorijai/</a:t>
            </a:r>
            <a:r>
              <a:rPr lang="en-US" altLang="lv-LV" dirty="0">
                <a:solidFill>
                  <a:schemeClr val="bg1"/>
                </a:solidFill>
              </a:rPr>
              <a:t> </a:t>
            </a:r>
            <a:r>
              <a:rPr lang="lv-LV" altLang="lv-LV" dirty="0">
                <a:solidFill>
                  <a:schemeClr val="bg1"/>
                </a:solidFill>
              </a:rPr>
              <a:t>ietekmes pusei pielāgots savs</a:t>
            </a:r>
          </a:p>
          <a:p>
            <a:pPr>
              <a:buFont typeface="Wingdings" panose="05000000000000000000" pitchFamily="2" charset="2"/>
              <a:buChar char="ü"/>
            </a:pPr>
            <a:r>
              <a:rPr lang="lv-LV" altLang="lv-LV" dirty="0">
                <a:solidFill>
                  <a:schemeClr val="bg1"/>
                </a:solidFill>
              </a:rPr>
              <a:t>Te izpaužas jūsu atbildības līmenis un reakcija uz situāciju</a:t>
            </a:r>
            <a:endParaRPr lang="en-US" altLang="lv-LV" dirty="0">
              <a:solidFill>
                <a:schemeClr val="bg1"/>
              </a:solidFill>
            </a:endParaRPr>
          </a:p>
          <a:p>
            <a:pPr marL="0" indent="0">
              <a:buNone/>
            </a:pPr>
            <a:endParaRPr lang="en-US" altLang="lv-LV" dirty="0">
              <a:solidFill>
                <a:schemeClr val="bg1"/>
              </a:solidFill>
            </a:endParaRPr>
          </a:p>
          <a:p>
            <a:pPr>
              <a:lnSpc>
                <a:spcPct val="90000"/>
              </a:lnSpc>
              <a:buFont typeface="Wingdings" panose="05000000000000000000" pitchFamily="2" charset="2"/>
              <a:buChar char="ü"/>
            </a:pPr>
            <a:r>
              <a:rPr lang="lv-LV" altLang="lv-LV" dirty="0">
                <a:solidFill>
                  <a:schemeClr val="bg1"/>
                </a:solidFill>
              </a:rPr>
              <a:t>Ja esat kļūdījušies, </a:t>
            </a:r>
            <a:r>
              <a:rPr lang="lv-LV" altLang="lv-LV" b="1" dirty="0">
                <a:solidFill>
                  <a:schemeClr val="bg1"/>
                </a:solidFill>
              </a:rPr>
              <a:t>atvainojieties</a:t>
            </a:r>
            <a:endParaRPr lang="lv-LV" altLang="lv-LV" dirty="0">
              <a:solidFill>
                <a:schemeClr val="bg1"/>
              </a:solidFill>
            </a:endParaRPr>
          </a:p>
          <a:p>
            <a:pPr>
              <a:lnSpc>
                <a:spcPct val="90000"/>
              </a:lnSpc>
              <a:buFont typeface="Wingdings" panose="05000000000000000000" pitchFamily="2" charset="2"/>
              <a:buChar char="ü"/>
            </a:pPr>
            <a:r>
              <a:rPr lang="lv-LV" altLang="lv-LV" dirty="0">
                <a:solidFill>
                  <a:schemeClr val="bg1"/>
                </a:solidFill>
              </a:rPr>
              <a:t>Izmantojiet </a:t>
            </a:r>
            <a:r>
              <a:rPr lang="lv-LV" altLang="lv-LV" b="1" dirty="0">
                <a:solidFill>
                  <a:schemeClr val="bg1"/>
                </a:solidFill>
              </a:rPr>
              <a:t>pētījumu </a:t>
            </a:r>
            <a:r>
              <a:rPr lang="lv-LV" altLang="lv-LV" dirty="0">
                <a:solidFill>
                  <a:schemeClr val="bg1"/>
                </a:solidFill>
              </a:rPr>
              <a:t>iespējas, lai zinātu, kā reaģēt</a:t>
            </a:r>
          </a:p>
          <a:p>
            <a:pPr>
              <a:lnSpc>
                <a:spcPct val="90000"/>
              </a:lnSpc>
              <a:buFont typeface="Wingdings" panose="05000000000000000000" pitchFamily="2" charset="2"/>
              <a:buChar char="ü"/>
            </a:pPr>
            <a:r>
              <a:rPr lang="lv-LV" altLang="lv-LV" dirty="0">
                <a:solidFill>
                  <a:schemeClr val="bg1"/>
                </a:solidFill>
              </a:rPr>
              <a:t>Meklējiet </a:t>
            </a:r>
            <a:r>
              <a:rPr lang="lv-LV" altLang="lv-LV" b="1" dirty="0">
                <a:solidFill>
                  <a:schemeClr val="bg1"/>
                </a:solidFill>
              </a:rPr>
              <a:t>trešās puses</a:t>
            </a:r>
            <a:r>
              <a:rPr lang="lv-LV" altLang="lv-LV" dirty="0">
                <a:solidFill>
                  <a:schemeClr val="bg1"/>
                </a:solidFill>
              </a:rPr>
              <a:t>, kas varētu runāt jums par labu</a:t>
            </a:r>
          </a:p>
          <a:p>
            <a:pPr>
              <a:lnSpc>
                <a:spcPct val="90000"/>
              </a:lnSpc>
              <a:buFont typeface="Wingdings" panose="05000000000000000000" pitchFamily="2" charset="2"/>
              <a:buChar char="ü"/>
            </a:pPr>
            <a:r>
              <a:rPr lang="lv-LV" altLang="lv-LV" dirty="0">
                <a:solidFill>
                  <a:schemeClr val="bg1"/>
                </a:solidFill>
              </a:rPr>
              <a:t>Uztveriet </a:t>
            </a:r>
            <a:r>
              <a:rPr lang="lv-LV" altLang="lv-LV" b="1" dirty="0">
                <a:solidFill>
                  <a:schemeClr val="bg1"/>
                </a:solidFill>
              </a:rPr>
              <a:t>medijus kā ziņnešus</a:t>
            </a:r>
            <a:r>
              <a:rPr lang="lv-LV" altLang="lv-LV" dirty="0">
                <a:solidFill>
                  <a:schemeClr val="bg1"/>
                </a:solidFill>
              </a:rPr>
              <a:t>, nevis kā ienaidniekus</a:t>
            </a:r>
          </a:p>
          <a:p>
            <a:pPr>
              <a:lnSpc>
                <a:spcPct val="90000"/>
              </a:lnSpc>
              <a:buFont typeface="Wingdings" panose="05000000000000000000" pitchFamily="2" charset="2"/>
              <a:buChar char="ü"/>
            </a:pPr>
            <a:r>
              <a:rPr lang="lv-LV" altLang="lv-LV" dirty="0">
                <a:solidFill>
                  <a:schemeClr val="bg1"/>
                </a:solidFill>
              </a:rPr>
              <a:t>Uzmaniet </a:t>
            </a:r>
            <a:r>
              <a:rPr lang="lv-LV" altLang="lv-LV" b="1" dirty="0">
                <a:solidFill>
                  <a:schemeClr val="bg1"/>
                </a:solidFill>
              </a:rPr>
              <a:t>internetu </a:t>
            </a:r>
            <a:r>
              <a:rPr lang="lv-LV" altLang="lv-LV" dirty="0">
                <a:solidFill>
                  <a:schemeClr val="bg1"/>
                </a:solidFill>
              </a:rPr>
              <a:t>tāpat kā citus medijus</a:t>
            </a:r>
            <a:endParaRPr lang="en-US" altLang="lv-LV" dirty="0">
              <a:solidFill>
                <a:schemeClr val="bg1"/>
              </a:solidFill>
            </a:endParaRPr>
          </a:p>
          <a:p>
            <a:pPr>
              <a:buFont typeface="Wingdings" panose="05000000000000000000" pitchFamily="2" charset="2"/>
              <a:buChar char="ü"/>
            </a:pPr>
            <a:endParaRPr lang="lv-LV" altLang="lv-LV" dirty="0">
              <a:solidFill>
                <a:schemeClr val="bg1"/>
              </a:solidFill>
            </a:endParaRPr>
          </a:p>
          <a:p>
            <a:endParaRPr lang="lv-LV" dirty="0"/>
          </a:p>
        </p:txBody>
      </p:sp>
    </p:spTree>
    <p:extLst>
      <p:ext uri="{BB962C8B-B14F-4D97-AF65-F5344CB8AC3E}">
        <p14:creationId xmlns:p14="http://schemas.microsoft.com/office/powerpoint/2010/main" val="1131140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QA </a:t>
            </a:r>
            <a:r>
              <a:rPr lang="en-US" dirty="0" err="1">
                <a:solidFill>
                  <a:schemeClr val="bg1"/>
                </a:solidFill>
              </a:rPr>
              <a:t>jeb</a:t>
            </a:r>
            <a:r>
              <a:rPr lang="en-US" dirty="0">
                <a:solidFill>
                  <a:schemeClr val="bg1"/>
                </a:solidFill>
              </a:rPr>
              <a:t> </a:t>
            </a:r>
            <a:r>
              <a:rPr lang="en-US" dirty="0" err="1">
                <a:solidFill>
                  <a:schemeClr val="bg1"/>
                </a:solidFill>
              </a:rPr>
              <a:t>jautājumi</a:t>
            </a:r>
            <a:r>
              <a:rPr lang="en-US" dirty="0">
                <a:solidFill>
                  <a:schemeClr val="bg1"/>
                </a:solidFill>
              </a:rPr>
              <a:t> un </a:t>
            </a:r>
            <a:r>
              <a:rPr lang="en-US" dirty="0" err="1">
                <a:solidFill>
                  <a:schemeClr val="bg1"/>
                </a:solidFill>
              </a:rPr>
              <a:t>atbildes</a:t>
            </a:r>
            <a:endParaRPr lang="lv-LV"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defRPr/>
            </a:pPr>
            <a:r>
              <a:rPr lang="lv-LV" altLang="lv-LV" dirty="0">
                <a:solidFill>
                  <a:schemeClr val="bg1"/>
                </a:solidFill>
              </a:rPr>
              <a:t>Ko mums jautās krīzes situācijā?</a:t>
            </a:r>
          </a:p>
          <a:p>
            <a:pPr>
              <a:buFont typeface="Wingdings" panose="05000000000000000000" pitchFamily="2" charset="2"/>
              <a:buChar char="ü"/>
              <a:defRPr/>
            </a:pPr>
            <a:r>
              <a:rPr lang="lv-LV" altLang="lv-LV" dirty="0">
                <a:solidFill>
                  <a:schemeClr val="bg1"/>
                </a:solidFill>
              </a:rPr>
              <a:t>Ko mēs atbildēsim?</a:t>
            </a:r>
            <a:endParaRPr lang="en-US" altLang="lv-LV" dirty="0">
              <a:solidFill>
                <a:schemeClr val="bg1"/>
              </a:solidFill>
            </a:endParaRPr>
          </a:p>
          <a:p>
            <a:pPr>
              <a:buFont typeface="Wingdings" panose="05000000000000000000" pitchFamily="2" charset="2"/>
              <a:buChar char="ü"/>
              <a:defRPr/>
            </a:pPr>
            <a:endParaRPr lang="en-US" altLang="lv-LV" dirty="0">
              <a:solidFill>
                <a:schemeClr val="bg1"/>
              </a:solidFill>
            </a:endParaRPr>
          </a:p>
          <a:p>
            <a:pPr>
              <a:buFont typeface="Wingdings" panose="05000000000000000000" pitchFamily="2" charset="2"/>
              <a:buChar char="ü"/>
              <a:defRPr/>
            </a:pPr>
            <a:r>
              <a:rPr lang="en-US" altLang="lv-LV" dirty="0">
                <a:solidFill>
                  <a:schemeClr val="bg1"/>
                </a:solidFill>
              </a:rPr>
              <a:t>Var </a:t>
            </a:r>
            <a:r>
              <a:rPr lang="en-US" altLang="lv-LV" dirty="0" err="1">
                <a:solidFill>
                  <a:schemeClr val="bg1"/>
                </a:solidFill>
              </a:rPr>
              <a:t>izspēlēt</a:t>
            </a:r>
            <a:r>
              <a:rPr lang="en-US" altLang="lv-LV" dirty="0">
                <a:solidFill>
                  <a:schemeClr val="bg1"/>
                </a:solidFill>
              </a:rPr>
              <a:t> </a:t>
            </a:r>
            <a:r>
              <a:rPr lang="en-US" altLang="lv-LV" dirty="0" err="1">
                <a:solidFill>
                  <a:schemeClr val="bg1"/>
                </a:solidFill>
              </a:rPr>
              <a:t>mediju</a:t>
            </a:r>
            <a:r>
              <a:rPr lang="en-US" altLang="lv-LV" dirty="0">
                <a:solidFill>
                  <a:schemeClr val="bg1"/>
                </a:solidFill>
              </a:rPr>
              <a:t> </a:t>
            </a:r>
            <a:r>
              <a:rPr lang="en-US" altLang="lv-LV" dirty="0" err="1">
                <a:solidFill>
                  <a:schemeClr val="bg1"/>
                </a:solidFill>
              </a:rPr>
              <a:t>treniņos</a:t>
            </a:r>
            <a:endParaRPr lang="lv-LV" altLang="lv-LV" dirty="0">
              <a:solidFill>
                <a:schemeClr val="bg1"/>
              </a:solidFill>
            </a:endParaRPr>
          </a:p>
          <a:p>
            <a:pPr marL="0" indent="0">
              <a:buNone/>
            </a:pPr>
            <a:endParaRPr lang="lv-LV" dirty="0"/>
          </a:p>
        </p:txBody>
      </p:sp>
    </p:spTree>
    <p:extLst>
      <p:ext uri="{BB962C8B-B14F-4D97-AF65-F5344CB8AC3E}">
        <p14:creationId xmlns:p14="http://schemas.microsoft.com/office/powerpoint/2010/main" val="2415712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Ja </a:t>
            </a:r>
            <a:r>
              <a:rPr lang="en-US" dirty="0" err="1">
                <a:solidFill>
                  <a:schemeClr val="bg1"/>
                </a:solidFill>
              </a:rPr>
              <a:t>ir</a:t>
            </a:r>
            <a:r>
              <a:rPr lang="en-US" dirty="0">
                <a:solidFill>
                  <a:schemeClr val="bg1"/>
                </a:solidFill>
              </a:rPr>
              <a:t> </a:t>
            </a:r>
            <a:r>
              <a:rPr lang="en-US" dirty="0" err="1">
                <a:solidFill>
                  <a:schemeClr val="bg1"/>
                </a:solidFill>
              </a:rPr>
              <a:t>upuri</a:t>
            </a:r>
            <a:endParaRPr lang="lv-LV" dirty="0">
              <a:solidFill>
                <a:schemeClr val="bg1"/>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lv-LV" dirty="0">
                <a:solidFill>
                  <a:schemeClr val="bg1"/>
                </a:solidFill>
              </a:rPr>
              <a:t>No policijas un </a:t>
            </a:r>
            <a:r>
              <a:rPr lang="en-US" dirty="0">
                <a:solidFill>
                  <a:schemeClr val="bg1"/>
                </a:solidFill>
              </a:rPr>
              <a:t>VUGD </a:t>
            </a:r>
            <a:r>
              <a:rPr lang="lv-LV" dirty="0">
                <a:solidFill>
                  <a:schemeClr val="bg1"/>
                </a:solidFill>
              </a:rPr>
              <a:t>nekad neizies </a:t>
            </a:r>
            <a:r>
              <a:rPr lang="lv-LV" dirty="0" err="1">
                <a:solidFill>
                  <a:schemeClr val="bg1"/>
                </a:solidFill>
              </a:rPr>
              <a:t>upur</a:t>
            </a:r>
            <a:r>
              <a:rPr lang="en-US" dirty="0">
                <a:solidFill>
                  <a:schemeClr val="bg1"/>
                </a:solidFill>
              </a:rPr>
              <a:t>u </a:t>
            </a:r>
            <a:r>
              <a:rPr lang="en-US" dirty="0" err="1">
                <a:solidFill>
                  <a:schemeClr val="bg1"/>
                </a:solidFill>
              </a:rPr>
              <a:t>vārdus</a:t>
            </a:r>
            <a:r>
              <a:rPr lang="en-US" dirty="0">
                <a:solidFill>
                  <a:schemeClr val="bg1"/>
                </a:solidFill>
              </a:rPr>
              <a:t>, </a:t>
            </a:r>
            <a:r>
              <a:rPr lang="en-US" dirty="0" err="1">
                <a:solidFill>
                  <a:schemeClr val="bg1"/>
                </a:solidFill>
              </a:rPr>
              <a:t>identificējot</a:t>
            </a:r>
            <a:r>
              <a:rPr lang="en-US" dirty="0">
                <a:solidFill>
                  <a:schemeClr val="bg1"/>
                </a:solidFill>
              </a:rPr>
              <a:t> </a:t>
            </a:r>
            <a:r>
              <a:rPr lang="en-US" dirty="0" err="1">
                <a:solidFill>
                  <a:schemeClr val="bg1"/>
                </a:solidFill>
              </a:rPr>
              <a:t>konkrētas</a:t>
            </a:r>
            <a:r>
              <a:rPr lang="en-US" dirty="0">
                <a:solidFill>
                  <a:schemeClr val="bg1"/>
                </a:solidFill>
              </a:rPr>
              <a:t> </a:t>
            </a:r>
            <a:r>
              <a:rPr lang="en-US" dirty="0" err="1">
                <a:solidFill>
                  <a:schemeClr val="bg1"/>
                </a:solidFill>
              </a:rPr>
              <a:t>lietas</a:t>
            </a:r>
            <a:endParaRPr lang="en-US" dirty="0">
              <a:solidFill>
                <a:schemeClr val="bg1"/>
              </a:solidFill>
            </a:endParaRPr>
          </a:p>
          <a:p>
            <a:pPr>
              <a:buFont typeface="Wingdings" panose="05000000000000000000" pitchFamily="2" charset="2"/>
              <a:buChar char="ü"/>
            </a:pPr>
            <a:r>
              <a:rPr lang="en-US" dirty="0" err="1">
                <a:solidFill>
                  <a:schemeClr val="bg1"/>
                </a:solidFill>
              </a:rPr>
              <a:t>Te</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problēma</a:t>
            </a:r>
            <a:r>
              <a:rPr lang="en-US" dirty="0">
                <a:solidFill>
                  <a:schemeClr val="bg1"/>
                </a:solidFill>
              </a:rPr>
              <a:t> – </a:t>
            </a:r>
            <a:r>
              <a:rPr lang="en-US" dirty="0" err="1">
                <a:solidFill>
                  <a:schemeClr val="bg1"/>
                </a:solidFill>
              </a:rPr>
              <a:t>mobilie</a:t>
            </a:r>
            <a:r>
              <a:rPr lang="en-US" dirty="0">
                <a:solidFill>
                  <a:schemeClr val="bg1"/>
                </a:solidFill>
              </a:rPr>
              <a:t> </a:t>
            </a:r>
            <a:r>
              <a:rPr lang="en-US" dirty="0" err="1">
                <a:solidFill>
                  <a:schemeClr val="bg1"/>
                </a:solidFill>
              </a:rPr>
              <a:t>reportieri</a:t>
            </a:r>
            <a:endParaRPr lang="en-US" dirty="0">
              <a:solidFill>
                <a:schemeClr val="bg1"/>
              </a:solidFill>
            </a:endParaRPr>
          </a:p>
          <a:p>
            <a:pPr>
              <a:buFont typeface="Wingdings" panose="05000000000000000000" pitchFamily="2" charset="2"/>
              <a:buChar char="ü"/>
            </a:pPr>
            <a:r>
              <a:rPr lang="en-US" dirty="0" err="1">
                <a:solidFill>
                  <a:schemeClr val="bg1"/>
                </a:solidFill>
              </a:rPr>
              <a:t>Piemēram</a:t>
            </a:r>
            <a:r>
              <a:rPr lang="en-US" dirty="0">
                <a:solidFill>
                  <a:schemeClr val="bg1"/>
                </a:solidFill>
              </a:rPr>
              <a:t>, </a:t>
            </a:r>
            <a:r>
              <a:rPr lang="en-US" dirty="0" err="1">
                <a:solidFill>
                  <a:schemeClr val="bg1"/>
                </a:solidFill>
              </a:rPr>
              <a:t>lietas</a:t>
            </a:r>
            <a:r>
              <a:rPr lang="en-US" dirty="0">
                <a:solidFill>
                  <a:schemeClr val="bg1"/>
                </a:solidFill>
              </a:rPr>
              <a:t>, </a:t>
            </a:r>
            <a:r>
              <a:rPr lang="en-US" dirty="0" err="1">
                <a:solidFill>
                  <a:schemeClr val="bg1"/>
                </a:solidFill>
              </a:rPr>
              <a:t>kas</a:t>
            </a:r>
            <a:r>
              <a:rPr lang="en-US" dirty="0">
                <a:solidFill>
                  <a:schemeClr val="bg1"/>
                </a:solidFill>
              </a:rPr>
              <a:t> </a:t>
            </a:r>
            <a:r>
              <a:rPr lang="en-US" dirty="0" err="1">
                <a:solidFill>
                  <a:schemeClr val="bg1"/>
                </a:solidFill>
              </a:rPr>
              <a:t>notiek</a:t>
            </a:r>
            <a:r>
              <a:rPr lang="en-US" dirty="0">
                <a:solidFill>
                  <a:schemeClr val="bg1"/>
                </a:solidFill>
              </a:rPr>
              <a:t> </a:t>
            </a:r>
            <a:r>
              <a:rPr lang="en-US" dirty="0" err="1">
                <a:solidFill>
                  <a:schemeClr val="bg1"/>
                </a:solidFill>
              </a:rPr>
              <a:t>uz</a:t>
            </a:r>
            <a:r>
              <a:rPr lang="lv-LV" dirty="0">
                <a:solidFill>
                  <a:schemeClr val="bg1"/>
                </a:solidFill>
              </a:rPr>
              <a:t>ņ</a:t>
            </a:r>
            <a:r>
              <a:rPr lang="en-US" dirty="0" err="1">
                <a:solidFill>
                  <a:schemeClr val="bg1"/>
                </a:solidFill>
              </a:rPr>
              <a:t>ēmuma</a:t>
            </a:r>
            <a:r>
              <a:rPr lang="en-US" dirty="0">
                <a:solidFill>
                  <a:schemeClr val="bg1"/>
                </a:solidFill>
              </a:rPr>
              <a:t> </a:t>
            </a:r>
            <a:r>
              <a:rPr lang="en-US" dirty="0" err="1">
                <a:solidFill>
                  <a:schemeClr val="bg1"/>
                </a:solidFill>
              </a:rPr>
              <a:t>teritorijā</a:t>
            </a:r>
            <a:r>
              <a:rPr lang="en-US" dirty="0">
                <a:solidFill>
                  <a:schemeClr val="bg1"/>
                </a:solidFill>
              </a:rPr>
              <a:t>, </a:t>
            </a:r>
            <a:r>
              <a:rPr lang="en-US" dirty="0" err="1">
                <a:solidFill>
                  <a:schemeClr val="bg1"/>
                </a:solidFill>
              </a:rPr>
              <a:t>var</a:t>
            </a:r>
            <a:r>
              <a:rPr lang="en-US" dirty="0">
                <a:solidFill>
                  <a:schemeClr val="bg1"/>
                </a:solidFill>
              </a:rPr>
              <a:t> </a:t>
            </a:r>
            <a:r>
              <a:rPr lang="en-US" dirty="0" err="1">
                <a:solidFill>
                  <a:schemeClr val="bg1"/>
                </a:solidFill>
              </a:rPr>
              <a:t>neizskanēt</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āru</a:t>
            </a:r>
            <a:r>
              <a:rPr lang="en-US" dirty="0">
                <a:solidFill>
                  <a:schemeClr val="bg1"/>
                </a:solidFill>
              </a:rPr>
              <a:t> – </a:t>
            </a:r>
            <a:r>
              <a:rPr lang="en-US" dirty="0" err="1">
                <a:solidFill>
                  <a:schemeClr val="bg1"/>
                </a:solidFill>
              </a:rPr>
              <a:t>vienmēr</a:t>
            </a:r>
            <a:r>
              <a:rPr lang="en-US" dirty="0">
                <a:solidFill>
                  <a:schemeClr val="bg1"/>
                </a:solidFill>
              </a:rPr>
              <a:t> </a:t>
            </a:r>
            <a:r>
              <a:rPr lang="en-US" dirty="0" err="1">
                <a:solidFill>
                  <a:schemeClr val="bg1"/>
                </a:solidFill>
              </a:rPr>
              <a:t>var</a:t>
            </a:r>
            <a:r>
              <a:rPr lang="en-US" dirty="0">
                <a:solidFill>
                  <a:schemeClr val="bg1"/>
                </a:solidFill>
              </a:rPr>
              <a:t> </a:t>
            </a:r>
            <a:r>
              <a:rPr lang="en-US" dirty="0" err="1">
                <a:solidFill>
                  <a:schemeClr val="bg1"/>
                </a:solidFill>
              </a:rPr>
              <a:t>prasīt</a:t>
            </a:r>
            <a:r>
              <a:rPr lang="en-US" dirty="0">
                <a:solidFill>
                  <a:schemeClr val="bg1"/>
                </a:solidFill>
              </a:rPr>
              <a:t> </a:t>
            </a:r>
            <a:r>
              <a:rPr lang="en-US" dirty="0" err="1">
                <a:solidFill>
                  <a:schemeClr val="bg1"/>
                </a:solidFill>
              </a:rPr>
              <a:t>padomu</a:t>
            </a:r>
            <a:r>
              <a:rPr lang="en-US" dirty="0">
                <a:solidFill>
                  <a:schemeClr val="bg1"/>
                </a:solidFill>
              </a:rPr>
              <a:t> </a:t>
            </a:r>
            <a:r>
              <a:rPr lang="en-US" dirty="0" err="1">
                <a:solidFill>
                  <a:schemeClr val="bg1"/>
                </a:solidFill>
              </a:rPr>
              <a:t>glābšanas</a:t>
            </a:r>
            <a:r>
              <a:rPr lang="en-US" dirty="0">
                <a:solidFill>
                  <a:schemeClr val="bg1"/>
                </a:solidFill>
              </a:rPr>
              <a:t> </a:t>
            </a:r>
            <a:r>
              <a:rPr lang="en-US" dirty="0" err="1">
                <a:solidFill>
                  <a:schemeClr val="bg1"/>
                </a:solidFill>
              </a:rPr>
              <a:t>dienestiem</a:t>
            </a:r>
            <a:endParaRPr lang="en-US" dirty="0">
              <a:solidFill>
                <a:schemeClr val="bg1"/>
              </a:solidFill>
            </a:endParaRPr>
          </a:p>
          <a:p>
            <a:pPr>
              <a:buFont typeface="Wingdings" panose="05000000000000000000" pitchFamily="2" charset="2"/>
              <a:buChar char="ü"/>
            </a:pPr>
            <a:r>
              <a:rPr lang="en-US" dirty="0">
                <a:solidFill>
                  <a:schemeClr val="bg1"/>
                </a:solidFill>
              </a:rPr>
              <a:t>Var </a:t>
            </a:r>
            <a:r>
              <a:rPr lang="en-US" dirty="0" err="1">
                <a:solidFill>
                  <a:schemeClr val="bg1"/>
                </a:solidFill>
              </a:rPr>
              <a:t>vienoties</a:t>
            </a:r>
            <a:r>
              <a:rPr lang="en-US" dirty="0">
                <a:solidFill>
                  <a:schemeClr val="bg1"/>
                </a:solidFill>
              </a:rPr>
              <a:t> par </a:t>
            </a:r>
            <a:r>
              <a:rPr lang="en-US" dirty="0" err="1">
                <a:solidFill>
                  <a:schemeClr val="bg1"/>
                </a:solidFill>
              </a:rPr>
              <a:t>labāko</a:t>
            </a:r>
            <a:r>
              <a:rPr lang="en-US" dirty="0">
                <a:solidFill>
                  <a:schemeClr val="bg1"/>
                </a:solidFill>
              </a:rPr>
              <a:t> </a:t>
            </a:r>
            <a:r>
              <a:rPr lang="en-US" dirty="0" err="1">
                <a:solidFill>
                  <a:schemeClr val="bg1"/>
                </a:solidFill>
              </a:rPr>
              <a:t>darbības</a:t>
            </a:r>
            <a:r>
              <a:rPr lang="en-US" dirty="0">
                <a:solidFill>
                  <a:schemeClr val="bg1"/>
                </a:solidFill>
              </a:rPr>
              <a:t> </a:t>
            </a:r>
            <a:r>
              <a:rPr lang="en-US" dirty="0" err="1">
                <a:solidFill>
                  <a:schemeClr val="bg1"/>
                </a:solidFill>
              </a:rPr>
              <a:t>principu</a:t>
            </a:r>
            <a:r>
              <a:rPr lang="en-US" dirty="0">
                <a:solidFill>
                  <a:schemeClr val="bg1"/>
                </a:solidFill>
              </a:rPr>
              <a:t>, </a:t>
            </a:r>
            <a:r>
              <a:rPr lang="en-US" dirty="0" err="1">
                <a:solidFill>
                  <a:schemeClr val="bg1"/>
                </a:solidFill>
              </a:rPr>
              <a:t>izlemjot</a:t>
            </a:r>
            <a:r>
              <a:rPr lang="en-US" dirty="0">
                <a:solidFill>
                  <a:schemeClr val="bg1"/>
                </a:solidFill>
              </a:rPr>
              <a:t>, </a:t>
            </a:r>
            <a:r>
              <a:rPr lang="en-US" dirty="0" err="1">
                <a:solidFill>
                  <a:schemeClr val="bg1"/>
                </a:solidFill>
              </a:rPr>
              <a:t>kura</a:t>
            </a:r>
            <a:r>
              <a:rPr lang="en-US" dirty="0">
                <a:solidFill>
                  <a:schemeClr val="bg1"/>
                </a:solidFill>
              </a:rPr>
              <a:t> </a:t>
            </a:r>
            <a:r>
              <a:rPr lang="en-US" dirty="0" err="1">
                <a:solidFill>
                  <a:schemeClr val="bg1"/>
                </a:solidFill>
              </a:rPr>
              <a:t>informācija</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jāpublisko</a:t>
            </a:r>
            <a:r>
              <a:rPr lang="en-US" dirty="0">
                <a:solidFill>
                  <a:schemeClr val="bg1"/>
                </a:solidFill>
              </a:rPr>
              <a:t>, </a:t>
            </a:r>
            <a:r>
              <a:rPr lang="en-US" dirty="0" err="1">
                <a:solidFill>
                  <a:schemeClr val="bg1"/>
                </a:solidFill>
              </a:rPr>
              <a:t>kura</a:t>
            </a:r>
            <a:r>
              <a:rPr lang="en-US" dirty="0">
                <a:solidFill>
                  <a:schemeClr val="bg1"/>
                </a:solidFill>
              </a:rPr>
              <a:t> </a:t>
            </a:r>
            <a:r>
              <a:rPr lang="en-US" dirty="0" err="1">
                <a:solidFill>
                  <a:schemeClr val="bg1"/>
                </a:solidFill>
              </a:rPr>
              <a:t>nē</a:t>
            </a:r>
            <a:endParaRPr lang="en-US" dirty="0">
              <a:solidFill>
                <a:schemeClr val="bg1"/>
              </a:solidFill>
            </a:endParaRPr>
          </a:p>
          <a:p>
            <a:pPr>
              <a:buFont typeface="Wingdings" panose="05000000000000000000" pitchFamily="2" charset="2"/>
              <a:buChar char="ü"/>
            </a:pPr>
            <a:r>
              <a:rPr lang="en-US" dirty="0" err="1">
                <a:solidFill>
                  <a:schemeClr val="bg1"/>
                </a:solidFill>
              </a:rPr>
              <a:t>Pavaicāt</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var</a:t>
            </a:r>
            <a:r>
              <a:rPr lang="en-US" dirty="0">
                <a:solidFill>
                  <a:schemeClr val="bg1"/>
                </a:solidFill>
              </a:rPr>
              <a:t> </a:t>
            </a:r>
            <a:r>
              <a:rPr lang="en-US" dirty="0" err="1">
                <a:solidFill>
                  <a:schemeClr val="bg1"/>
                </a:solidFill>
              </a:rPr>
              <a:t>izpaust</a:t>
            </a:r>
            <a:r>
              <a:rPr lang="en-US" dirty="0">
                <a:solidFill>
                  <a:schemeClr val="bg1"/>
                </a:solidFill>
              </a:rPr>
              <a:t> info </a:t>
            </a:r>
            <a:r>
              <a:rPr lang="en-US" dirty="0" err="1">
                <a:solidFill>
                  <a:schemeClr val="bg1"/>
                </a:solidFill>
              </a:rPr>
              <a:t>vai</a:t>
            </a:r>
            <a:r>
              <a:rPr lang="en-US" dirty="0">
                <a:solidFill>
                  <a:schemeClr val="bg1"/>
                </a:solidFill>
              </a:rPr>
              <a:t> </a:t>
            </a:r>
            <a:r>
              <a:rPr lang="en-US" dirty="0" err="1">
                <a:solidFill>
                  <a:schemeClr val="bg1"/>
                </a:solidFill>
              </a:rPr>
              <a:t>nē</a:t>
            </a:r>
            <a:endParaRPr lang="lv-LV" dirty="0">
              <a:solidFill>
                <a:schemeClr val="bg1"/>
              </a:solidFill>
            </a:endParaRPr>
          </a:p>
        </p:txBody>
      </p:sp>
    </p:spTree>
    <p:extLst>
      <p:ext uri="{BB962C8B-B14F-4D97-AF65-F5344CB8AC3E}">
        <p14:creationId xmlns:p14="http://schemas.microsoft.com/office/powerpoint/2010/main" val="237333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Resursi</a:t>
            </a:r>
            <a:endParaRPr lang="lv-LV"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err="1">
                <a:solidFill>
                  <a:schemeClr val="bg1"/>
                </a:solidFill>
              </a:rPr>
              <a:t>Kas</a:t>
            </a:r>
            <a:r>
              <a:rPr lang="en-US" dirty="0">
                <a:solidFill>
                  <a:schemeClr val="bg1"/>
                </a:solidFill>
              </a:rPr>
              <a:t> </a:t>
            </a:r>
            <a:r>
              <a:rPr lang="en-US" dirty="0" err="1">
                <a:solidFill>
                  <a:schemeClr val="bg1"/>
                </a:solidFill>
              </a:rPr>
              <a:t>būs</a:t>
            </a:r>
            <a:r>
              <a:rPr lang="en-US" dirty="0">
                <a:solidFill>
                  <a:schemeClr val="bg1"/>
                </a:solidFill>
              </a:rPr>
              <a:t> </a:t>
            </a:r>
            <a:r>
              <a:rPr lang="en-US" dirty="0" err="1">
                <a:solidFill>
                  <a:schemeClr val="bg1"/>
                </a:solidFill>
              </a:rPr>
              <a:t>nepieciešami</a:t>
            </a:r>
            <a:r>
              <a:rPr lang="en-US" dirty="0">
                <a:solidFill>
                  <a:schemeClr val="bg1"/>
                </a:solidFill>
              </a:rPr>
              <a:t> </a:t>
            </a:r>
            <a:r>
              <a:rPr lang="en-US" dirty="0" err="1">
                <a:solidFill>
                  <a:schemeClr val="bg1"/>
                </a:solidFill>
              </a:rPr>
              <a:t>krīzes</a:t>
            </a:r>
            <a:r>
              <a:rPr lang="en-US" dirty="0">
                <a:solidFill>
                  <a:schemeClr val="bg1"/>
                </a:solidFill>
              </a:rPr>
              <a:t> </a:t>
            </a:r>
            <a:r>
              <a:rPr lang="en-US" dirty="0" err="1">
                <a:solidFill>
                  <a:schemeClr val="bg1"/>
                </a:solidFill>
              </a:rPr>
              <a:t>risināšanai</a:t>
            </a:r>
            <a:r>
              <a:rPr lang="en-US" dirty="0">
                <a:solidFill>
                  <a:schemeClr val="bg1"/>
                </a:solidFill>
              </a:rPr>
              <a:t>:</a:t>
            </a:r>
          </a:p>
          <a:p>
            <a:pPr lvl="1">
              <a:buFont typeface="Wingdings" panose="05000000000000000000" pitchFamily="2" charset="2"/>
              <a:buChar char="ü"/>
            </a:pPr>
            <a:r>
              <a:rPr lang="en-US" dirty="0" err="1">
                <a:solidFill>
                  <a:schemeClr val="bg1"/>
                </a:solidFill>
              </a:rPr>
              <a:t>Cilvēkresursi</a:t>
            </a:r>
            <a:endParaRPr lang="en-US" dirty="0">
              <a:solidFill>
                <a:schemeClr val="bg1"/>
              </a:solidFill>
            </a:endParaRPr>
          </a:p>
          <a:p>
            <a:pPr lvl="1">
              <a:buFont typeface="Wingdings" panose="05000000000000000000" pitchFamily="2" charset="2"/>
              <a:buChar char="ü"/>
            </a:pPr>
            <a:r>
              <a:rPr lang="en-US" dirty="0" err="1">
                <a:solidFill>
                  <a:schemeClr val="bg1"/>
                </a:solidFill>
              </a:rPr>
              <a:t>Tehniskie</a:t>
            </a:r>
            <a:r>
              <a:rPr lang="en-US" dirty="0">
                <a:solidFill>
                  <a:schemeClr val="bg1"/>
                </a:solidFill>
              </a:rPr>
              <a:t> </a:t>
            </a:r>
            <a:r>
              <a:rPr lang="en-US" dirty="0" err="1">
                <a:solidFill>
                  <a:schemeClr val="bg1"/>
                </a:solidFill>
              </a:rPr>
              <a:t>resursi</a:t>
            </a:r>
            <a:r>
              <a:rPr lang="en-US" dirty="0">
                <a:solidFill>
                  <a:schemeClr val="bg1"/>
                </a:solidFill>
              </a:rPr>
              <a:t> (</a:t>
            </a:r>
            <a:r>
              <a:rPr lang="en-US" dirty="0" err="1">
                <a:solidFill>
                  <a:schemeClr val="bg1"/>
                </a:solidFill>
              </a:rPr>
              <a:t>ūdens</a:t>
            </a:r>
            <a:r>
              <a:rPr lang="en-US" dirty="0">
                <a:solidFill>
                  <a:schemeClr val="bg1"/>
                </a:solidFill>
              </a:rPr>
              <a:t>, </a:t>
            </a:r>
            <a:r>
              <a:rPr lang="en-US" dirty="0" err="1">
                <a:solidFill>
                  <a:schemeClr val="bg1"/>
                </a:solidFill>
              </a:rPr>
              <a:t>segas</a:t>
            </a:r>
            <a:r>
              <a:rPr lang="en-US" dirty="0">
                <a:solidFill>
                  <a:schemeClr val="bg1"/>
                </a:solidFill>
              </a:rPr>
              <a:t>, </a:t>
            </a:r>
            <a:r>
              <a:rPr lang="en-US" dirty="0" err="1">
                <a:solidFill>
                  <a:schemeClr val="bg1"/>
                </a:solidFill>
              </a:rPr>
              <a:t>papīrs</a:t>
            </a:r>
            <a:r>
              <a:rPr lang="en-US" dirty="0">
                <a:solidFill>
                  <a:schemeClr val="bg1"/>
                </a:solidFill>
              </a:rPr>
              <a:t>)</a:t>
            </a:r>
          </a:p>
          <a:p>
            <a:pPr lvl="1">
              <a:buFont typeface="Wingdings" panose="05000000000000000000" pitchFamily="2" charset="2"/>
              <a:buChar char="ü"/>
            </a:pPr>
            <a:r>
              <a:rPr lang="en-US" dirty="0" err="1">
                <a:solidFill>
                  <a:schemeClr val="bg1"/>
                </a:solidFill>
              </a:rPr>
              <a:t>Kontakti</a:t>
            </a:r>
            <a:endParaRPr lang="en-US" dirty="0">
              <a:solidFill>
                <a:schemeClr val="bg1"/>
              </a:solidFill>
            </a:endParaRPr>
          </a:p>
          <a:p>
            <a:pPr lvl="1">
              <a:buFont typeface="Wingdings" panose="05000000000000000000" pitchFamily="2" charset="2"/>
              <a:buChar char="ü"/>
            </a:pPr>
            <a:r>
              <a:rPr lang="en-US" dirty="0" err="1">
                <a:solidFill>
                  <a:schemeClr val="bg1"/>
                </a:solidFill>
              </a:rPr>
              <a:t>Papildu</a:t>
            </a:r>
            <a:r>
              <a:rPr lang="en-US" dirty="0">
                <a:solidFill>
                  <a:schemeClr val="bg1"/>
                </a:solidFill>
              </a:rPr>
              <a:t> </a:t>
            </a:r>
            <a:r>
              <a:rPr lang="en-US" dirty="0" err="1">
                <a:solidFill>
                  <a:schemeClr val="bg1"/>
                </a:solidFill>
              </a:rPr>
              <a:t>nodrošinājums</a:t>
            </a:r>
            <a:r>
              <a:rPr lang="en-US" dirty="0">
                <a:solidFill>
                  <a:schemeClr val="bg1"/>
                </a:solidFill>
              </a:rPr>
              <a:t> </a:t>
            </a:r>
            <a:endParaRPr lang="lv-LV" dirty="0">
              <a:solidFill>
                <a:schemeClr val="bg1"/>
              </a:solidFill>
            </a:endParaRPr>
          </a:p>
        </p:txBody>
      </p:sp>
    </p:spTree>
    <p:extLst>
      <p:ext uri="{BB962C8B-B14F-4D97-AF65-F5344CB8AC3E}">
        <p14:creationId xmlns:p14="http://schemas.microsoft.com/office/powerpoint/2010/main" val="39407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a:solidFill>
                  <a:schemeClr val="bg1"/>
                </a:solidFill>
              </a:rPr>
              <a:t>Kas</a:t>
            </a:r>
            <a:r>
              <a:rPr lang="en-US" b="1" dirty="0">
                <a:solidFill>
                  <a:schemeClr val="bg1"/>
                </a:solidFill>
              </a:rPr>
              <a:t> </a:t>
            </a:r>
            <a:r>
              <a:rPr lang="en-US" b="1" dirty="0" err="1">
                <a:solidFill>
                  <a:schemeClr val="bg1"/>
                </a:solidFill>
              </a:rPr>
              <a:t>ir</a:t>
            </a:r>
            <a:r>
              <a:rPr lang="en-US" b="1" dirty="0">
                <a:solidFill>
                  <a:schemeClr val="bg1"/>
                </a:solidFill>
              </a:rPr>
              <a:t> </a:t>
            </a:r>
            <a:r>
              <a:rPr lang="en-US" b="1" dirty="0" err="1">
                <a:solidFill>
                  <a:schemeClr val="bg1"/>
                </a:solidFill>
              </a:rPr>
              <a:t>krīze</a:t>
            </a:r>
            <a:r>
              <a:rPr lang="en-US" b="1" dirty="0">
                <a:solidFill>
                  <a:schemeClr val="bg1"/>
                </a:solidFill>
              </a:rPr>
              <a:t>?</a:t>
            </a:r>
            <a:endParaRPr lang="lv-LV" b="1" dirty="0">
              <a:solidFill>
                <a:schemeClr val="bg1"/>
              </a:solidFill>
            </a:endParaRPr>
          </a:p>
        </p:txBody>
      </p:sp>
      <p:sp>
        <p:nvSpPr>
          <p:cNvPr id="7" name="Content Placeholder 6"/>
          <p:cNvSpPr>
            <a:spLocks noGrp="1"/>
          </p:cNvSpPr>
          <p:nvPr>
            <p:ph sz="half" idx="2"/>
          </p:nvPr>
        </p:nvSpPr>
        <p:spPr>
          <a:xfrm>
            <a:off x="3923928" y="1600200"/>
            <a:ext cx="4762872" cy="4525963"/>
          </a:xfrm>
        </p:spPr>
        <p:txBody>
          <a:bodyPr/>
          <a:lstStyle/>
          <a:p>
            <a:pPr marL="0" indent="0">
              <a:buNone/>
            </a:pPr>
            <a:r>
              <a:rPr lang="en-US" dirty="0">
                <a:solidFill>
                  <a:schemeClr val="bg1"/>
                </a:solidFill>
              </a:rPr>
              <a:t> - </a:t>
            </a:r>
            <a:r>
              <a:rPr lang="en-US" dirty="0" err="1">
                <a:solidFill>
                  <a:schemeClr val="bg1"/>
                </a:solidFill>
              </a:rPr>
              <a:t>notikums</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notikumu</a:t>
            </a:r>
            <a:r>
              <a:rPr lang="en-US" dirty="0">
                <a:solidFill>
                  <a:schemeClr val="bg1"/>
                </a:solidFill>
              </a:rPr>
              <a:t> </a:t>
            </a:r>
            <a:r>
              <a:rPr lang="en-US" dirty="0" err="1">
                <a:solidFill>
                  <a:schemeClr val="bg1"/>
                </a:solidFill>
              </a:rPr>
              <a:t>sērija</a:t>
            </a:r>
            <a:r>
              <a:rPr lang="en-US" dirty="0">
                <a:solidFill>
                  <a:schemeClr val="bg1"/>
                </a:solidFill>
              </a:rPr>
              <a:t>, </a:t>
            </a:r>
            <a:r>
              <a:rPr lang="en-US" dirty="0" err="1">
                <a:solidFill>
                  <a:schemeClr val="bg1"/>
                </a:solidFill>
              </a:rPr>
              <a:t>kas</a:t>
            </a:r>
            <a:r>
              <a:rPr lang="en-US" dirty="0">
                <a:solidFill>
                  <a:schemeClr val="bg1"/>
                </a:solidFill>
              </a:rPr>
              <a:t> </a:t>
            </a:r>
            <a:r>
              <a:rPr lang="en-US" dirty="0" err="1">
                <a:solidFill>
                  <a:schemeClr val="bg1"/>
                </a:solidFill>
              </a:rPr>
              <a:t>apdraud</a:t>
            </a:r>
            <a:r>
              <a:rPr lang="en-US" dirty="0">
                <a:solidFill>
                  <a:schemeClr val="bg1"/>
                </a:solidFill>
              </a:rPr>
              <a:t> </a:t>
            </a:r>
            <a:r>
              <a:rPr lang="en-US" dirty="0" err="1">
                <a:solidFill>
                  <a:schemeClr val="bg1"/>
                </a:solidFill>
              </a:rPr>
              <a:t>organizācijas</a:t>
            </a:r>
            <a:r>
              <a:rPr lang="en-US" dirty="0">
                <a:solidFill>
                  <a:schemeClr val="bg1"/>
                </a:solidFill>
              </a:rPr>
              <a:t> </a:t>
            </a:r>
            <a:r>
              <a:rPr lang="en-US" dirty="0" err="1">
                <a:solidFill>
                  <a:schemeClr val="bg1"/>
                </a:solidFill>
              </a:rPr>
              <a:t>reputāciju</a:t>
            </a:r>
            <a:endParaRPr lang="en-US" dirty="0">
              <a:solidFill>
                <a:schemeClr val="bg1"/>
              </a:solidFill>
            </a:endParaRPr>
          </a:p>
          <a:p>
            <a:pPr>
              <a:buFontTx/>
              <a:buChar char="-"/>
            </a:pPr>
            <a:r>
              <a:rPr lang="en-US" dirty="0">
                <a:solidFill>
                  <a:schemeClr val="bg1"/>
                </a:solidFill>
              </a:rPr>
              <a:t>n</a:t>
            </a:r>
            <a:r>
              <a:rPr lang="lv-LV" dirty="0" err="1">
                <a:solidFill>
                  <a:schemeClr val="bg1"/>
                </a:solidFill>
              </a:rPr>
              <a:t>opietns</a:t>
            </a:r>
            <a:r>
              <a:rPr lang="lv-LV" dirty="0">
                <a:solidFill>
                  <a:schemeClr val="bg1"/>
                </a:solidFill>
              </a:rPr>
              <a:t> incidents</a:t>
            </a:r>
            <a:r>
              <a:rPr lang="en-US" dirty="0">
                <a:solidFill>
                  <a:schemeClr val="bg1"/>
                </a:solidFill>
              </a:rPr>
              <a:t>, </a:t>
            </a:r>
            <a:r>
              <a:rPr lang="en-US" dirty="0" err="1">
                <a:solidFill>
                  <a:schemeClr val="bg1"/>
                </a:solidFill>
              </a:rPr>
              <a:t>kas</a:t>
            </a:r>
            <a:r>
              <a:rPr lang="en-US" dirty="0">
                <a:solidFill>
                  <a:schemeClr val="bg1"/>
                </a:solidFill>
              </a:rPr>
              <a:t> </a:t>
            </a:r>
            <a:r>
              <a:rPr lang="en-US" dirty="0" err="1">
                <a:solidFill>
                  <a:schemeClr val="bg1"/>
                </a:solidFill>
              </a:rPr>
              <a:t>var</a:t>
            </a:r>
            <a:r>
              <a:rPr lang="en-US" dirty="0">
                <a:solidFill>
                  <a:schemeClr val="bg1"/>
                </a:solidFill>
              </a:rPr>
              <a:t> </a:t>
            </a:r>
            <a:r>
              <a:rPr lang="en-US" dirty="0" err="1">
                <a:solidFill>
                  <a:schemeClr val="bg1"/>
                </a:solidFill>
              </a:rPr>
              <a:t>radīt</a:t>
            </a:r>
            <a:r>
              <a:rPr lang="en-US" dirty="0">
                <a:solidFill>
                  <a:schemeClr val="bg1"/>
                </a:solidFill>
              </a:rPr>
              <a:t> </a:t>
            </a:r>
            <a:r>
              <a:rPr lang="en-US" dirty="0" err="1">
                <a:solidFill>
                  <a:schemeClr val="bg1"/>
                </a:solidFill>
              </a:rPr>
              <a:t>negatīvu</a:t>
            </a:r>
            <a:r>
              <a:rPr lang="en-US" dirty="0">
                <a:solidFill>
                  <a:schemeClr val="bg1"/>
                </a:solidFill>
              </a:rPr>
              <a:t> </a:t>
            </a:r>
            <a:r>
              <a:rPr lang="en-US" dirty="0" err="1">
                <a:solidFill>
                  <a:schemeClr val="bg1"/>
                </a:solidFill>
              </a:rPr>
              <a:t>publicitāti</a:t>
            </a:r>
            <a:endParaRPr lang="en-US" dirty="0">
              <a:solidFill>
                <a:schemeClr val="bg1"/>
              </a:solidFill>
            </a:endParaRPr>
          </a:p>
          <a:p>
            <a:pPr>
              <a:buFontTx/>
              <a:buChar char="-"/>
            </a:pPr>
            <a:r>
              <a:rPr lang="en-US" dirty="0" err="1">
                <a:solidFill>
                  <a:schemeClr val="bg1"/>
                </a:solidFill>
              </a:rPr>
              <a:t>Krīzei</a:t>
            </a:r>
            <a:r>
              <a:rPr lang="en-US" dirty="0">
                <a:solidFill>
                  <a:schemeClr val="bg1"/>
                </a:solidFill>
              </a:rPr>
              <a:t> </a:t>
            </a:r>
            <a:r>
              <a:rPr lang="en-US" dirty="0" err="1">
                <a:solidFill>
                  <a:schemeClr val="bg1"/>
                </a:solidFill>
              </a:rPr>
              <a:t>nav</a:t>
            </a:r>
            <a:r>
              <a:rPr lang="en-US" dirty="0">
                <a:solidFill>
                  <a:schemeClr val="bg1"/>
                </a:solidFill>
              </a:rPr>
              <a:t> </a:t>
            </a:r>
            <a:r>
              <a:rPr lang="en-US" dirty="0" err="1">
                <a:solidFill>
                  <a:schemeClr val="bg1"/>
                </a:solidFill>
              </a:rPr>
              <a:t>skaidru</a:t>
            </a:r>
            <a:r>
              <a:rPr lang="en-US" dirty="0">
                <a:solidFill>
                  <a:schemeClr val="bg1"/>
                </a:solidFill>
              </a:rPr>
              <a:t> </a:t>
            </a:r>
            <a:r>
              <a:rPr lang="en-US" dirty="0" err="1">
                <a:solidFill>
                  <a:schemeClr val="bg1"/>
                </a:solidFill>
              </a:rPr>
              <a:t>robežu</a:t>
            </a:r>
            <a:endParaRPr lang="lv-LV" dirty="0">
              <a:solidFill>
                <a:schemeClr val="bg1"/>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5" y="1844824"/>
            <a:ext cx="2889721" cy="3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939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lv-LV" altLang="lv-LV" dirty="0">
                <a:solidFill>
                  <a:schemeClr val="bg1"/>
                </a:solidFill>
              </a:rPr>
              <a:t>Ko darīt, ja ir krīze?</a:t>
            </a:r>
          </a:p>
        </p:txBody>
      </p:sp>
      <p:sp>
        <p:nvSpPr>
          <p:cNvPr id="26627" name="Content Placeholder 2"/>
          <p:cNvSpPr>
            <a:spLocks noGrp="1"/>
          </p:cNvSpPr>
          <p:nvPr>
            <p:ph idx="1"/>
          </p:nvPr>
        </p:nvSpPr>
        <p:spPr>
          <a:xfrm>
            <a:off x="609600" y="1636713"/>
            <a:ext cx="8426896" cy="4725987"/>
          </a:xfrm>
        </p:spPr>
        <p:txBody>
          <a:bodyPr/>
          <a:lstStyle/>
          <a:p>
            <a:pPr marL="457200" lvl="1" indent="0" eaLnBrk="1" hangingPunct="1">
              <a:lnSpc>
                <a:spcPct val="90000"/>
              </a:lnSpc>
              <a:buFont typeface="Wingdings 3" panose="05040102010807070707" pitchFamily="18" charset="2"/>
              <a:buNone/>
            </a:pPr>
            <a:r>
              <a:rPr lang="lv-LV" altLang="lv-LV" sz="2000" dirty="0">
                <a:solidFill>
                  <a:schemeClr val="bg1"/>
                </a:solidFill>
              </a:rPr>
              <a:t>Pirmkārt </a:t>
            </a:r>
            <a:r>
              <a:rPr lang="lv-LV" altLang="lv-LV" sz="2000" b="1" dirty="0">
                <a:solidFill>
                  <a:schemeClr val="bg1"/>
                </a:solidFill>
              </a:rPr>
              <a:t>drošība – </a:t>
            </a:r>
            <a:r>
              <a:rPr lang="lv-LV" altLang="lv-LV" sz="2000" dirty="0">
                <a:solidFill>
                  <a:schemeClr val="bg1"/>
                </a:solidFill>
              </a:rPr>
              <a:t>cilvēki, darbinieki</a:t>
            </a:r>
          </a:p>
          <a:p>
            <a:pPr marL="457200" lvl="1" indent="0" eaLnBrk="1" hangingPunct="1">
              <a:lnSpc>
                <a:spcPct val="90000"/>
              </a:lnSpc>
              <a:buFont typeface="Wingdings 3" panose="05040102010807070707" pitchFamily="18" charset="2"/>
              <a:buNone/>
            </a:pPr>
            <a:r>
              <a:rPr lang="lv-LV" altLang="lv-LV" sz="2000" b="1" dirty="0">
                <a:solidFill>
                  <a:schemeClr val="bg1"/>
                </a:solidFill>
              </a:rPr>
              <a:t>Savlaicīga reakcija - </a:t>
            </a:r>
            <a:r>
              <a:rPr lang="lv-LV" altLang="lv-LV" sz="2000" dirty="0">
                <a:solidFill>
                  <a:schemeClr val="bg1"/>
                </a:solidFill>
              </a:rPr>
              <a:t> labāk aicināt palīdzību laicīgi </a:t>
            </a:r>
          </a:p>
          <a:p>
            <a:pPr marL="457200" lvl="1" indent="0" eaLnBrk="1" hangingPunct="1">
              <a:lnSpc>
                <a:spcPct val="90000"/>
              </a:lnSpc>
              <a:buFont typeface="Wingdings 3" panose="05040102010807070707" pitchFamily="18" charset="2"/>
              <a:buNone/>
            </a:pPr>
            <a:r>
              <a:rPr lang="lv-LV" altLang="lv-LV" sz="2000" dirty="0">
                <a:solidFill>
                  <a:schemeClr val="bg1"/>
                </a:solidFill>
              </a:rPr>
              <a:t>Sadalīt</a:t>
            </a:r>
            <a:r>
              <a:rPr lang="lv-LV" altLang="lv-LV" sz="2000" b="1" dirty="0">
                <a:solidFill>
                  <a:schemeClr val="bg1"/>
                </a:solidFill>
              </a:rPr>
              <a:t> prioritātes</a:t>
            </a:r>
            <a:r>
              <a:rPr lang="lv-LV" altLang="lv-LV" sz="2000" dirty="0">
                <a:solidFill>
                  <a:schemeClr val="bg1"/>
                </a:solidFill>
              </a:rPr>
              <a:t> un </a:t>
            </a:r>
            <a:r>
              <a:rPr lang="lv-LV" altLang="lv-LV" sz="2000" b="1" dirty="0">
                <a:solidFill>
                  <a:schemeClr val="bg1"/>
                </a:solidFill>
              </a:rPr>
              <a:t>deleģēt</a:t>
            </a:r>
            <a:r>
              <a:rPr lang="lv-LV" altLang="lv-LV" sz="2000" dirty="0">
                <a:solidFill>
                  <a:schemeClr val="bg1"/>
                </a:solidFill>
              </a:rPr>
              <a:t> darbus</a:t>
            </a:r>
            <a:endParaRPr lang="en-US" altLang="lv-LV" sz="2000" dirty="0">
              <a:solidFill>
                <a:schemeClr val="bg1"/>
              </a:solidFill>
            </a:endParaRPr>
          </a:p>
          <a:p>
            <a:pPr marL="457200" lvl="1" indent="0" eaLnBrk="1" hangingPunct="1">
              <a:lnSpc>
                <a:spcPct val="90000"/>
              </a:lnSpc>
              <a:buFont typeface="Wingdings 3" panose="05040102010807070707" pitchFamily="18" charset="2"/>
              <a:buNone/>
            </a:pPr>
            <a:endParaRPr lang="lv-LV" altLang="lv-LV" sz="2000" dirty="0">
              <a:solidFill>
                <a:schemeClr val="bg1"/>
              </a:solidFill>
            </a:endParaRPr>
          </a:p>
          <a:p>
            <a:pPr eaLnBrk="1" hangingPunct="1">
              <a:lnSpc>
                <a:spcPct val="90000"/>
              </a:lnSpc>
              <a:buFont typeface="Wingdings" panose="05000000000000000000" pitchFamily="2" charset="2"/>
              <a:buChar char="ü"/>
            </a:pPr>
            <a:r>
              <a:rPr lang="lv-LV" altLang="lv-LV" sz="2000" dirty="0">
                <a:solidFill>
                  <a:schemeClr val="bg1"/>
                </a:solidFill>
              </a:rPr>
              <a:t>Nāciet klajā ar paziņojumu </a:t>
            </a:r>
            <a:r>
              <a:rPr lang="lv-LV" altLang="lv-LV" sz="2000" b="1" dirty="0">
                <a:solidFill>
                  <a:schemeClr val="bg1"/>
                </a:solidFill>
              </a:rPr>
              <a:t>pirmie</a:t>
            </a:r>
            <a:r>
              <a:rPr lang="lv-LV" altLang="lv-LV" sz="2000" dirty="0">
                <a:solidFill>
                  <a:schemeClr val="bg1"/>
                </a:solidFill>
              </a:rPr>
              <a:t>, ātri un precīzi (uzbrūkošas, nevis aizsardzības pozīcijas)</a:t>
            </a:r>
          </a:p>
          <a:p>
            <a:pPr eaLnBrk="1" hangingPunct="1">
              <a:lnSpc>
                <a:spcPct val="90000"/>
              </a:lnSpc>
              <a:buFont typeface="Wingdings" panose="05000000000000000000" pitchFamily="2" charset="2"/>
              <a:buChar char="ü"/>
            </a:pPr>
            <a:r>
              <a:rPr lang="lv-LV" altLang="lv-LV" sz="2000" dirty="0">
                <a:solidFill>
                  <a:schemeClr val="bg1"/>
                </a:solidFill>
              </a:rPr>
              <a:t>Parādiet, ka jums nav vienalga, </a:t>
            </a:r>
            <a:r>
              <a:rPr lang="lv-LV" altLang="lv-LV" sz="2000" b="1" dirty="0">
                <a:solidFill>
                  <a:schemeClr val="bg1"/>
                </a:solidFill>
              </a:rPr>
              <a:t>demonstrējiet rūpes, līdzjūtību</a:t>
            </a:r>
          </a:p>
          <a:p>
            <a:pPr eaLnBrk="1" hangingPunct="1">
              <a:lnSpc>
                <a:spcPct val="90000"/>
              </a:lnSpc>
              <a:buFont typeface="Wingdings" panose="05000000000000000000" pitchFamily="2" charset="2"/>
              <a:buChar char="ü"/>
            </a:pPr>
            <a:r>
              <a:rPr lang="lv-LV" altLang="lv-LV" sz="2000" dirty="0">
                <a:solidFill>
                  <a:schemeClr val="bg1"/>
                </a:solidFill>
              </a:rPr>
              <a:t>Soliet </a:t>
            </a:r>
            <a:r>
              <a:rPr lang="lv-LV" altLang="lv-LV" sz="2000" b="1" dirty="0">
                <a:solidFill>
                  <a:schemeClr val="bg1"/>
                </a:solidFill>
              </a:rPr>
              <a:t>darbību</a:t>
            </a:r>
          </a:p>
          <a:p>
            <a:pPr eaLnBrk="1" hangingPunct="1">
              <a:lnSpc>
                <a:spcPct val="90000"/>
              </a:lnSpc>
              <a:buFont typeface="Wingdings" panose="05000000000000000000" pitchFamily="2" charset="2"/>
              <a:buChar char="ü"/>
            </a:pPr>
            <a:r>
              <a:rPr lang="lv-LV" altLang="lv-LV" sz="2000" dirty="0">
                <a:solidFill>
                  <a:schemeClr val="bg1"/>
                </a:solidFill>
              </a:rPr>
              <a:t>Uzņemieties </a:t>
            </a:r>
            <a:r>
              <a:rPr lang="lv-LV" altLang="lv-LV" sz="2000" b="1" dirty="0">
                <a:solidFill>
                  <a:schemeClr val="bg1"/>
                </a:solidFill>
              </a:rPr>
              <a:t>atbildību </a:t>
            </a:r>
            <a:r>
              <a:rPr lang="lv-LV" altLang="lv-LV" sz="2000" dirty="0">
                <a:solidFill>
                  <a:schemeClr val="bg1"/>
                </a:solidFill>
              </a:rPr>
              <a:t>(ne obligāti – vainu)</a:t>
            </a:r>
          </a:p>
          <a:p>
            <a:pPr eaLnBrk="1" hangingPunct="1">
              <a:lnSpc>
                <a:spcPct val="90000"/>
              </a:lnSpc>
              <a:buFont typeface="Wingdings" panose="05000000000000000000" pitchFamily="2" charset="2"/>
              <a:buChar char="ü"/>
            </a:pPr>
            <a:r>
              <a:rPr lang="lv-LV" altLang="lv-LV" sz="2000" dirty="0">
                <a:solidFill>
                  <a:schemeClr val="bg1"/>
                </a:solidFill>
              </a:rPr>
              <a:t>Stāstiet, ko darāt, lai atrisinātu situāciju</a:t>
            </a:r>
            <a:endParaRPr lang="en-US" altLang="lv-LV" sz="2000" dirty="0">
              <a:solidFill>
                <a:schemeClr val="bg1"/>
              </a:solidFill>
            </a:endParaRPr>
          </a:p>
          <a:p>
            <a:pPr eaLnBrk="1" hangingPunct="1"/>
            <a:endParaRPr lang="lv-LV" altLang="lv-LV" dirty="0"/>
          </a:p>
        </p:txBody>
      </p:sp>
    </p:spTree>
    <p:extLst>
      <p:ext uri="{BB962C8B-B14F-4D97-AF65-F5344CB8AC3E}">
        <p14:creationId xmlns:p14="http://schemas.microsoft.com/office/powerpoint/2010/main" val="3956921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dirty="0" err="1">
                <a:solidFill>
                  <a:schemeClr val="bg1"/>
                </a:solidFill>
              </a:rPr>
              <a:t>Ko</a:t>
            </a:r>
            <a:r>
              <a:rPr lang="en-US" sz="5400" dirty="0">
                <a:solidFill>
                  <a:schemeClr val="bg1"/>
                </a:solidFill>
              </a:rPr>
              <a:t> </a:t>
            </a:r>
            <a:r>
              <a:rPr lang="en-US" sz="5400" dirty="0" err="1">
                <a:solidFill>
                  <a:schemeClr val="bg1"/>
                </a:solidFill>
              </a:rPr>
              <a:t>maina</a:t>
            </a:r>
            <a:r>
              <a:rPr lang="en-US" sz="5400" dirty="0">
                <a:solidFill>
                  <a:schemeClr val="bg1"/>
                </a:solidFill>
              </a:rPr>
              <a:t> </a:t>
            </a:r>
            <a:r>
              <a:rPr lang="en-US" sz="5400" dirty="0" err="1">
                <a:solidFill>
                  <a:schemeClr val="bg1"/>
                </a:solidFill>
              </a:rPr>
              <a:t>krīze</a:t>
            </a:r>
            <a:r>
              <a:rPr lang="en-US" sz="5400" dirty="0">
                <a:solidFill>
                  <a:schemeClr val="bg1"/>
                </a:solidFill>
              </a:rPr>
              <a:t> </a:t>
            </a:r>
            <a:r>
              <a:rPr lang="en-US" sz="5400" dirty="0" err="1">
                <a:solidFill>
                  <a:schemeClr val="bg1"/>
                </a:solidFill>
              </a:rPr>
              <a:t>digitālajā</a:t>
            </a:r>
            <a:r>
              <a:rPr lang="en-US" sz="5400" dirty="0">
                <a:solidFill>
                  <a:schemeClr val="bg1"/>
                </a:solidFill>
              </a:rPr>
              <a:t> </a:t>
            </a:r>
            <a:r>
              <a:rPr lang="en-US" sz="5400" dirty="0" err="1">
                <a:solidFill>
                  <a:schemeClr val="bg1"/>
                </a:solidFill>
              </a:rPr>
              <a:t>sabiedrībā</a:t>
            </a:r>
            <a:r>
              <a:rPr lang="en-US" sz="5400" dirty="0">
                <a:solidFill>
                  <a:schemeClr val="bg1"/>
                </a:solidFill>
              </a:rPr>
              <a:t>?</a:t>
            </a:r>
          </a:p>
          <a:p>
            <a:pPr marL="0" indent="0" algn="ctr">
              <a:buNone/>
            </a:pPr>
            <a:r>
              <a:rPr lang="lv-LV" altLang="lv-LV" sz="1800" dirty="0">
                <a:hlinkClick r:id="rId2"/>
              </a:rPr>
              <a:t>https://www.youtube.com/watch?v=VQGEPEaEWtg</a:t>
            </a:r>
            <a:r>
              <a:rPr lang="lv-LV" altLang="lv-LV" sz="1800" dirty="0"/>
              <a:t> </a:t>
            </a:r>
          </a:p>
          <a:p>
            <a:endParaRPr lang="lv-LV" dirty="0">
              <a:solidFill>
                <a:schemeClr val="bg1"/>
              </a:solidFill>
            </a:endParaRPr>
          </a:p>
        </p:txBody>
      </p:sp>
    </p:spTree>
    <p:extLst>
      <p:ext uri="{BB962C8B-B14F-4D97-AF65-F5344CB8AC3E}">
        <p14:creationId xmlns:p14="http://schemas.microsoft.com/office/powerpoint/2010/main" val="170851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chemeClr val="bg1"/>
                </a:solidFill>
              </a:rPr>
              <a:t>Var </a:t>
            </a:r>
            <a:r>
              <a:rPr lang="en-US" dirty="0" err="1">
                <a:solidFill>
                  <a:schemeClr val="bg1"/>
                </a:solidFill>
              </a:rPr>
              <a:t>vecināt</a:t>
            </a:r>
            <a:r>
              <a:rPr lang="en-US" dirty="0">
                <a:solidFill>
                  <a:schemeClr val="bg1"/>
                </a:solidFill>
              </a:rPr>
              <a:t> </a:t>
            </a:r>
            <a:r>
              <a:rPr lang="en-US" dirty="0" err="1">
                <a:solidFill>
                  <a:schemeClr val="bg1"/>
                </a:solidFill>
              </a:rPr>
              <a:t>sadarbību</a:t>
            </a:r>
            <a:endParaRPr lang="en-US" dirty="0">
              <a:solidFill>
                <a:schemeClr val="bg1"/>
              </a:solidFill>
            </a:endParaRPr>
          </a:p>
          <a:p>
            <a:pPr>
              <a:buFont typeface="Wingdings" panose="05000000000000000000" pitchFamily="2" charset="2"/>
              <a:buChar char="ü"/>
            </a:pPr>
            <a:r>
              <a:rPr lang="en-US" dirty="0" err="1">
                <a:solidFill>
                  <a:schemeClr val="bg1"/>
                </a:solidFill>
              </a:rPr>
              <a:t>Palīdzēt</a:t>
            </a:r>
            <a:r>
              <a:rPr lang="en-US" dirty="0">
                <a:solidFill>
                  <a:schemeClr val="bg1"/>
                </a:solidFill>
              </a:rPr>
              <a:t> </a:t>
            </a:r>
            <a:r>
              <a:rPr lang="en-US" dirty="0" err="1">
                <a:solidFill>
                  <a:schemeClr val="bg1"/>
                </a:solidFill>
              </a:rPr>
              <a:t>atrast</a:t>
            </a:r>
            <a:r>
              <a:rPr lang="en-US" dirty="0">
                <a:solidFill>
                  <a:schemeClr val="bg1"/>
                </a:solidFill>
              </a:rPr>
              <a:t> </a:t>
            </a:r>
            <a:r>
              <a:rPr lang="en-US" dirty="0" err="1">
                <a:solidFill>
                  <a:schemeClr val="bg1"/>
                </a:solidFill>
              </a:rPr>
              <a:t>lieciniekus</a:t>
            </a:r>
            <a:endParaRPr lang="en-US" dirty="0">
              <a:solidFill>
                <a:schemeClr val="bg1"/>
              </a:solidFill>
            </a:endParaRPr>
          </a:p>
          <a:p>
            <a:pPr>
              <a:buFont typeface="Wingdings" panose="05000000000000000000" pitchFamily="2" charset="2"/>
              <a:buChar char="ü"/>
            </a:pPr>
            <a:r>
              <a:rPr lang="en-US" dirty="0" err="1">
                <a:solidFill>
                  <a:schemeClr val="bg1"/>
                </a:solidFill>
              </a:rPr>
              <a:t>Informēt</a:t>
            </a:r>
            <a:r>
              <a:rPr lang="en-US" dirty="0">
                <a:solidFill>
                  <a:schemeClr val="bg1"/>
                </a:solidFill>
              </a:rPr>
              <a:t> </a:t>
            </a:r>
            <a:endParaRPr lang="lv-LV" dirty="0">
              <a:solidFill>
                <a:schemeClr val="bg1"/>
              </a:solidFill>
            </a:endParaRPr>
          </a:p>
        </p:txBody>
      </p:sp>
    </p:spTree>
    <p:extLst>
      <p:ext uri="{BB962C8B-B14F-4D97-AF65-F5344CB8AC3E}">
        <p14:creationId xmlns:p14="http://schemas.microsoft.com/office/powerpoint/2010/main" val="301869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lv-LV" altLang="lv-LV" sz="3225" dirty="0">
              <a:latin typeface="Calibri" panose="020F0502020204030204" pitchFamily="34" charset="0"/>
            </a:endParaRPr>
          </a:p>
        </p:txBody>
      </p:sp>
      <p:sp>
        <p:nvSpPr>
          <p:cNvPr id="37891" name="Rectangle 3"/>
          <p:cNvSpPr>
            <a:spLocks noGrp="1" noChangeArrowheads="1"/>
          </p:cNvSpPr>
          <p:nvPr>
            <p:ph type="body" idx="1"/>
          </p:nvPr>
        </p:nvSpPr>
        <p:spPr>
          <a:xfrm>
            <a:off x="458390" y="2101454"/>
            <a:ext cx="7930033" cy="2911078"/>
          </a:xfrm>
        </p:spPr>
        <p:txBody>
          <a:bodyPr>
            <a:normAutofit/>
          </a:bodyPr>
          <a:lstStyle/>
          <a:p>
            <a:pPr marL="0" indent="0">
              <a:buNone/>
            </a:pPr>
            <a:r>
              <a:rPr lang="lv-LV" altLang="lv-LV" sz="3975" b="1" dirty="0">
                <a:solidFill>
                  <a:schemeClr val="bg1"/>
                </a:solidFill>
                <a:latin typeface="Calibri" panose="020F0502020204030204" pitchFamily="34" charset="0"/>
              </a:rPr>
              <a:t>«Jebkurš kaujas plāns kļūst bezjēdzīgs tad, kad sākas kauja. Bet es neiedrīkstu ieiet kaujā, ja man nav plāna» </a:t>
            </a:r>
          </a:p>
        </p:txBody>
      </p:sp>
    </p:spTree>
    <p:extLst>
      <p:ext uri="{BB962C8B-B14F-4D97-AF65-F5344CB8AC3E}">
        <p14:creationId xmlns:p14="http://schemas.microsoft.com/office/powerpoint/2010/main" val="137216256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defRPr/>
            </a:pPr>
            <a:r>
              <a:rPr lang="lv-LV" dirty="0">
                <a:solidFill>
                  <a:schemeClr val="bg1"/>
                </a:solidFill>
              </a:rPr>
              <a:t>Krīzes fāzes</a:t>
            </a:r>
          </a:p>
        </p:txBody>
      </p:sp>
      <p:sp>
        <p:nvSpPr>
          <p:cNvPr id="31747" name="Content Placeholder 2"/>
          <p:cNvSpPr>
            <a:spLocks noGrp="1"/>
          </p:cNvSpPr>
          <p:nvPr>
            <p:ph idx="1"/>
          </p:nvPr>
        </p:nvSpPr>
        <p:spPr/>
        <p:txBody>
          <a:bodyPr/>
          <a:lstStyle/>
          <a:p>
            <a:pPr>
              <a:buFont typeface="Wingdings" panose="05000000000000000000" pitchFamily="2" charset="2"/>
              <a:buChar char="ü"/>
              <a:defRPr/>
            </a:pPr>
            <a:r>
              <a:rPr lang="lv-LV" b="1" dirty="0">
                <a:solidFill>
                  <a:schemeClr val="bg1"/>
                </a:solidFill>
              </a:rPr>
              <a:t>Pirms krīzes fāze </a:t>
            </a:r>
            <a:endParaRPr lang="en-US" b="1" dirty="0">
              <a:solidFill>
                <a:schemeClr val="bg1"/>
              </a:solidFill>
            </a:endParaRPr>
          </a:p>
          <a:p>
            <a:pPr lvl="1">
              <a:buFont typeface="Wingdings" panose="05000000000000000000" pitchFamily="2" charset="2"/>
              <a:buChar char="ü"/>
              <a:defRPr/>
            </a:pPr>
            <a:r>
              <a:rPr lang="lv-LV" dirty="0">
                <a:solidFill>
                  <a:schemeClr val="bg1"/>
                </a:solidFill>
              </a:rPr>
              <a:t>brīdinājuma posms, reizēm grūti identificējams, tādēļ dažreiz grūti pamanīt brīdinājuma signālus. </a:t>
            </a:r>
            <a:endParaRPr lang="en-US" dirty="0">
              <a:solidFill>
                <a:schemeClr val="bg1"/>
              </a:solidFill>
            </a:endParaRPr>
          </a:p>
          <a:p>
            <a:pPr lvl="1">
              <a:buFont typeface="Wingdings" panose="05000000000000000000" pitchFamily="2" charset="2"/>
              <a:buChar char="ü"/>
              <a:defRPr/>
            </a:pPr>
            <a:r>
              <a:rPr lang="lv-LV" dirty="0">
                <a:solidFill>
                  <a:schemeClr val="bg1"/>
                </a:solidFill>
              </a:rPr>
              <a:t>Šajā posmā iespējams vēl kaut ko darīt, lai novērstu krīzi.</a:t>
            </a:r>
            <a:endParaRPr lang="en-US" dirty="0">
              <a:solidFill>
                <a:schemeClr val="bg1"/>
              </a:solidFill>
            </a:endParaRPr>
          </a:p>
          <a:p>
            <a:pPr lvl="1">
              <a:buFont typeface="Wingdings" panose="05000000000000000000" pitchFamily="2" charset="2"/>
              <a:buChar char="ü"/>
              <a:defRPr/>
            </a:pPr>
            <a:r>
              <a:rPr lang="lv-LV" dirty="0">
                <a:solidFill>
                  <a:schemeClr val="bg1"/>
                </a:solidFill>
              </a:rPr>
              <a:t> Ja nekas netiek darīts – būs krīze!</a:t>
            </a:r>
            <a:endParaRPr lang="lv-LV" b="1" dirty="0">
              <a:solidFill>
                <a:schemeClr val="bg1"/>
              </a:solidFill>
            </a:endParaRPr>
          </a:p>
          <a:p>
            <a:pPr marL="0" indent="0">
              <a:buFont typeface="Wingdings 3" panose="05040102010807070707" pitchFamily="18" charset="2"/>
              <a:buNone/>
              <a:defRPr/>
            </a:pPr>
            <a:endParaRPr lang="lv-LV" dirty="0"/>
          </a:p>
        </p:txBody>
      </p:sp>
    </p:spTree>
    <p:extLst>
      <p:ext uri="{BB962C8B-B14F-4D97-AF65-F5344CB8AC3E}">
        <p14:creationId xmlns:p14="http://schemas.microsoft.com/office/powerpoint/2010/main" val="3811137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a:solidFill>
                  <a:schemeClr val="bg1"/>
                </a:solidFill>
              </a:rPr>
              <a:t>Krīzes fāzes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defRPr/>
            </a:pPr>
            <a:r>
              <a:rPr lang="lv-LV" b="1" dirty="0">
                <a:solidFill>
                  <a:schemeClr val="bg1"/>
                </a:solidFill>
              </a:rPr>
              <a:t>Akūtas krīzes f</a:t>
            </a:r>
            <a:r>
              <a:rPr lang="en-US" b="1" dirty="0">
                <a:solidFill>
                  <a:schemeClr val="bg1"/>
                </a:solidFill>
              </a:rPr>
              <a:t>ā</a:t>
            </a:r>
            <a:r>
              <a:rPr lang="lv-LV" b="1" dirty="0" err="1">
                <a:solidFill>
                  <a:schemeClr val="bg1"/>
                </a:solidFill>
              </a:rPr>
              <a:t>ze</a:t>
            </a:r>
            <a:r>
              <a:rPr lang="en-US" b="1" dirty="0">
                <a:solidFill>
                  <a:schemeClr val="bg1"/>
                </a:solidFill>
              </a:rPr>
              <a:t>:</a:t>
            </a:r>
          </a:p>
          <a:p>
            <a:pPr lvl="1">
              <a:buFont typeface="Wingdings" panose="05000000000000000000" pitchFamily="2" charset="2"/>
              <a:buChar char="ü"/>
              <a:defRPr/>
            </a:pPr>
            <a:r>
              <a:rPr lang="lv-LV" dirty="0">
                <a:solidFill>
                  <a:schemeClr val="bg1"/>
                </a:solidFill>
              </a:rPr>
              <a:t> nav iespējams izvairīties no krīzes, to nevar arī novērst</a:t>
            </a:r>
            <a:endParaRPr lang="en-US" dirty="0">
              <a:solidFill>
                <a:schemeClr val="bg1"/>
              </a:solidFill>
            </a:endParaRPr>
          </a:p>
          <a:p>
            <a:pPr lvl="1">
              <a:buFont typeface="Wingdings" panose="05000000000000000000" pitchFamily="2" charset="2"/>
              <a:buChar char="ü"/>
              <a:defRPr/>
            </a:pPr>
            <a:r>
              <a:rPr lang="en-US" dirty="0">
                <a:solidFill>
                  <a:schemeClr val="bg1"/>
                </a:solidFill>
              </a:rPr>
              <a:t>v</a:t>
            </a:r>
            <a:r>
              <a:rPr lang="lv-LV" dirty="0">
                <a:solidFill>
                  <a:schemeClr val="bg1"/>
                </a:solidFill>
              </a:rPr>
              <a:t>ar ietekmēt krīzes seku smagumu – cik smagas sekas būs pēc šīs krīzes</a:t>
            </a:r>
            <a:endParaRPr lang="en-US" dirty="0">
              <a:solidFill>
                <a:schemeClr val="bg1"/>
              </a:solidFill>
            </a:endParaRPr>
          </a:p>
          <a:p>
            <a:pPr lvl="1">
              <a:buFont typeface="Wingdings" panose="05000000000000000000" pitchFamily="2" charset="2"/>
              <a:buChar char="ü"/>
              <a:defRPr/>
            </a:pPr>
            <a:r>
              <a:rPr lang="en-US" dirty="0">
                <a:solidFill>
                  <a:schemeClr val="bg1"/>
                </a:solidFill>
              </a:rPr>
              <a:t> g</a:t>
            </a:r>
            <a:r>
              <a:rPr lang="lv-LV" dirty="0" err="1">
                <a:solidFill>
                  <a:schemeClr val="bg1"/>
                </a:solidFill>
              </a:rPr>
              <a:t>alvenās</a:t>
            </a:r>
            <a:r>
              <a:rPr lang="lv-LV" dirty="0">
                <a:solidFill>
                  <a:schemeClr val="bg1"/>
                </a:solidFill>
              </a:rPr>
              <a:t> problēmas – strauja krīzes attīstība un intensitāte. </a:t>
            </a:r>
            <a:endParaRPr lang="en-US" dirty="0">
              <a:solidFill>
                <a:schemeClr val="bg1"/>
              </a:solidFill>
            </a:endParaRPr>
          </a:p>
          <a:p>
            <a:pPr lvl="1">
              <a:buFont typeface="Wingdings" panose="05000000000000000000" pitchFamily="2" charset="2"/>
              <a:buChar char="ü"/>
              <a:defRPr/>
            </a:pPr>
            <a:r>
              <a:rPr lang="en-US" dirty="0">
                <a:solidFill>
                  <a:schemeClr val="bg1"/>
                </a:solidFill>
              </a:rPr>
              <a:t>š</a:t>
            </a:r>
            <a:r>
              <a:rPr lang="lv-LV" dirty="0">
                <a:solidFill>
                  <a:schemeClr val="bg1"/>
                </a:solidFill>
              </a:rPr>
              <a:t>ī krīzes fāze ir tā, ko parasti cilvēki atceras pat pēc ilgāka laika. </a:t>
            </a:r>
          </a:p>
          <a:p>
            <a:pPr marL="0" indent="0">
              <a:buFont typeface="Wingdings 3" panose="05040102010807070707" pitchFamily="18" charset="2"/>
              <a:buNone/>
              <a:defRPr/>
            </a:pPr>
            <a:endParaRPr lang="lv-LV" dirty="0"/>
          </a:p>
        </p:txBody>
      </p:sp>
    </p:spTree>
    <p:extLst>
      <p:ext uri="{BB962C8B-B14F-4D97-AF65-F5344CB8AC3E}">
        <p14:creationId xmlns:p14="http://schemas.microsoft.com/office/powerpoint/2010/main" val="1201145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a:solidFill>
                  <a:schemeClr val="bg1"/>
                </a:solidFill>
              </a:rPr>
              <a:t>Krīzes fāzes</a:t>
            </a:r>
          </a:p>
        </p:txBody>
      </p:sp>
      <p:sp>
        <p:nvSpPr>
          <p:cNvPr id="68611" name="Content Placeholder 2"/>
          <p:cNvSpPr>
            <a:spLocks noGrp="1"/>
          </p:cNvSpPr>
          <p:nvPr>
            <p:ph idx="1"/>
          </p:nvPr>
        </p:nvSpPr>
        <p:spPr/>
        <p:txBody>
          <a:bodyPr/>
          <a:lstStyle/>
          <a:p>
            <a:pPr>
              <a:buFont typeface="Wingdings" panose="05000000000000000000" pitchFamily="2" charset="2"/>
              <a:buChar char="ü"/>
            </a:pPr>
            <a:r>
              <a:rPr lang="lv-LV" altLang="lv-LV" b="1" dirty="0">
                <a:solidFill>
                  <a:schemeClr val="bg1"/>
                </a:solidFill>
              </a:rPr>
              <a:t>Hroniskas krīzes fāze </a:t>
            </a:r>
            <a:r>
              <a:rPr lang="lv-LV" altLang="lv-LV" dirty="0">
                <a:solidFill>
                  <a:schemeClr val="bg1"/>
                </a:solidFill>
              </a:rPr>
              <a:t>– atkopšanās un analīzes posms, kurā redzams, vai krīzes vadība bijusi veiksmīga, vai nē. Ja krīzes vadība bijusi neveiksmīga, šis posms var ieilgt.</a:t>
            </a:r>
          </a:p>
          <a:p>
            <a:endParaRPr lang="lv-LV" altLang="lv-LV" b="1" dirty="0"/>
          </a:p>
        </p:txBody>
      </p:sp>
    </p:spTree>
    <p:extLst>
      <p:ext uri="{BB962C8B-B14F-4D97-AF65-F5344CB8AC3E}">
        <p14:creationId xmlns:p14="http://schemas.microsoft.com/office/powerpoint/2010/main" val="3490911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a:solidFill>
                  <a:schemeClr val="bg1"/>
                </a:solidFill>
              </a:rPr>
              <a:t>Krīzes fāzes</a:t>
            </a:r>
          </a:p>
        </p:txBody>
      </p:sp>
      <p:sp>
        <p:nvSpPr>
          <p:cNvPr id="69635" name="Content Placeholder 2"/>
          <p:cNvSpPr>
            <a:spLocks noGrp="1"/>
          </p:cNvSpPr>
          <p:nvPr>
            <p:ph idx="1"/>
          </p:nvPr>
        </p:nvSpPr>
        <p:spPr/>
        <p:txBody>
          <a:bodyPr/>
          <a:lstStyle/>
          <a:p>
            <a:pPr>
              <a:buFont typeface="Wingdings" panose="05000000000000000000" pitchFamily="2" charset="2"/>
              <a:buChar char="ü"/>
            </a:pPr>
            <a:r>
              <a:rPr lang="lv-LV" altLang="lv-LV" b="1" dirty="0">
                <a:solidFill>
                  <a:schemeClr val="bg1"/>
                </a:solidFill>
              </a:rPr>
              <a:t>Krīzes atrisinājuma fāze </a:t>
            </a:r>
            <a:r>
              <a:rPr lang="lv-LV" altLang="lv-LV" dirty="0">
                <a:solidFill>
                  <a:schemeClr val="bg1"/>
                </a:solidFill>
              </a:rPr>
              <a:t>– posms, kurā organizācija atjauno savu labo reputāciju, attiecības ar iesaistītajām pusēm un arī zaudētās pozīcijas.</a:t>
            </a:r>
          </a:p>
          <a:p>
            <a:endParaRPr lang="lv-LV" altLang="lv-LV" dirty="0"/>
          </a:p>
        </p:txBody>
      </p:sp>
    </p:spTree>
    <p:extLst>
      <p:ext uri="{BB962C8B-B14F-4D97-AF65-F5344CB8AC3E}">
        <p14:creationId xmlns:p14="http://schemas.microsoft.com/office/powerpoint/2010/main" val="905593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lv-LV" dirty="0">
                <a:solidFill>
                  <a:schemeClr val="bg1"/>
                </a:solidFill>
              </a:rPr>
              <a:t>Ko var mācīties no citu krīzēm?</a:t>
            </a:r>
          </a:p>
        </p:txBody>
      </p:sp>
      <p:sp>
        <p:nvSpPr>
          <p:cNvPr id="43011" name="Content Placeholder 2"/>
          <p:cNvSpPr>
            <a:spLocks noGrp="1"/>
          </p:cNvSpPr>
          <p:nvPr>
            <p:ph idx="1"/>
          </p:nvPr>
        </p:nvSpPr>
        <p:spPr/>
        <p:txBody>
          <a:bodyPr/>
          <a:lstStyle/>
          <a:p>
            <a:pPr eaLnBrk="1" hangingPunct="1">
              <a:buFont typeface="Wingdings" panose="05000000000000000000" pitchFamily="2" charset="2"/>
              <a:buChar char="ü"/>
            </a:pPr>
            <a:r>
              <a:rPr lang="lv-LV" altLang="lv-LV" dirty="0">
                <a:solidFill>
                  <a:schemeClr val="bg1"/>
                </a:solidFill>
              </a:rPr>
              <a:t>Krīzes ir dažādas, katrai ir sava šķautne un mācība</a:t>
            </a:r>
          </a:p>
          <a:p>
            <a:pPr eaLnBrk="1" hangingPunct="1">
              <a:buFont typeface="Wingdings" panose="05000000000000000000" pitchFamily="2" charset="2"/>
              <a:buChar char="ü"/>
            </a:pPr>
            <a:r>
              <a:rPr lang="lv-LV" altLang="lv-LV" dirty="0">
                <a:solidFill>
                  <a:schemeClr val="bg1"/>
                </a:solidFill>
              </a:rPr>
              <a:t>Mēs varam mācīties no citu krīzēm, analizējot tās: </a:t>
            </a:r>
          </a:p>
          <a:p>
            <a:pPr lvl="1" eaLnBrk="1" hangingPunct="1">
              <a:buFont typeface="Wingdings" panose="05000000000000000000" pitchFamily="2" charset="2"/>
              <a:buChar char="ü"/>
            </a:pPr>
            <a:r>
              <a:rPr lang="lv-LV" altLang="lv-LV" dirty="0">
                <a:solidFill>
                  <a:schemeClr val="bg1"/>
                </a:solidFill>
              </a:rPr>
              <a:t>Kas notika?</a:t>
            </a:r>
          </a:p>
          <a:p>
            <a:pPr lvl="1" eaLnBrk="1" hangingPunct="1">
              <a:buFont typeface="Wingdings" panose="05000000000000000000" pitchFamily="2" charset="2"/>
              <a:buChar char="ü"/>
            </a:pPr>
            <a:r>
              <a:rPr lang="lv-LV" altLang="lv-LV" dirty="0">
                <a:solidFill>
                  <a:schemeClr val="bg1"/>
                </a:solidFill>
              </a:rPr>
              <a:t>Kāpēc tas ieguva tieši tādu publicitāti?</a:t>
            </a:r>
          </a:p>
          <a:p>
            <a:pPr lvl="1" eaLnBrk="1" hangingPunct="1">
              <a:buFont typeface="Wingdings" panose="05000000000000000000" pitchFamily="2" charset="2"/>
              <a:buChar char="ü"/>
            </a:pPr>
            <a:r>
              <a:rPr lang="lv-LV" altLang="lv-LV" dirty="0">
                <a:solidFill>
                  <a:schemeClr val="bg1"/>
                </a:solidFill>
              </a:rPr>
              <a:t>Kā vadība tika galā? </a:t>
            </a:r>
          </a:p>
          <a:p>
            <a:pPr lvl="1" eaLnBrk="1" hangingPunct="1">
              <a:buFont typeface="Wingdings" panose="05000000000000000000" pitchFamily="2" charset="2"/>
              <a:buChar char="ü"/>
            </a:pPr>
            <a:r>
              <a:rPr lang="lv-LV" altLang="lv-LV" dirty="0">
                <a:solidFill>
                  <a:schemeClr val="bg1"/>
                </a:solidFill>
              </a:rPr>
              <a:t>Kas viņu rīcībā, atbildē šķita labs/ slikts?</a:t>
            </a:r>
          </a:p>
          <a:p>
            <a:pPr eaLnBrk="1" hangingPunct="1"/>
            <a:endParaRPr lang="lv-LV" altLang="lv-LV" dirty="0"/>
          </a:p>
        </p:txBody>
      </p:sp>
    </p:spTree>
    <p:extLst>
      <p:ext uri="{BB962C8B-B14F-4D97-AF65-F5344CB8AC3E}">
        <p14:creationId xmlns:p14="http://schemas.microsoft.com/office/powerpoint/2010/main" val="373710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2700338"/>
            <a:ext cx="6348413" cy="1827212"/>
          </a:xfrm>
        </p:spPr>
        <p:txBody>
          <a:bodyPr/>
          <a:lstStyle/>
          <a:p>
            <a:r>
              <a:rPr lang="lv-LV" altLang="lv-LV" dirty="0">
                <a:solidFill>
                  <a:schemeClr val="bg1"/>
                </a:solidFill>
              </a:rPr>
              <a:t>SWEDBANK BAUMU KRĪZE </a:t>
            </a:r>
            <a:br>
              <a:rPr lang="lv-LV" altLang="lv-LV" dirty="0">
                <a:solidFill>
                  <a:schemeClr val="bg1"/>
                </a:solidFill>
              </a:rPr>
            </a:br>
            <a:r>
              <a:rPr lang="lv-LV" altLang="lv-LV" dirty="0">
                <a:solidFill>
                  <a:schemeClr val="bg1"/>
                </a:solidFill>
              </a:rPr>
              <a:t>2011.g.decembris</a:t>
            </a:r>
          </a:p>
        </p:txBody>
      </p:sp>
      <p:sp>
        <p:nvSpPr>
          <p:cNvPr id="2" name="Text Placeholder 1"/>
          <p:cNvSpPr>
            <a:spLocks noGrp="1"/>
          </p:cNvSpPr>
          <p:nvPr>
            <p:ph type="body" idx="1"/>
          </p:nvPr>
        </p:nvSpPr>
        <p:spPr>
          <a:xfrm>
            <a:off x="609600" y="4527550"/>
            <a:ext cx="6348413" cy="860425"/>
          </a:xfrm>
        </p:spPr>
        <p:txBody>
          <a:bodyPr/>
          <a:lstStyle/>
          <a:p>
            <a:pPr>
              <a:defRPr/>
            </a:pPr>
            <a:endParaRPr lang="lv-LV" dirty="0"/>
          </a:p>
        </p:txBody>
      </p:sp>
    </p:spTree>
    <p:extLst>
      <p:ext uri="{BB962C8B-B14F-4D97-AF65-F5344CB8AC3E}">
        <p14:creationId xmlns:p14="http://schemas.microsoft.com/office/powerpoint/2010/main" val="243755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defRPr/>
            </a:pPr>
            <a:r>
              <a:rPr lang="lv-LV" altLang="lv-LV" dirty="0">
                <a:solidFill>
                  <a:schemeClr val="bg1"/>
                </a:solidFill>
              </a:rPr>
              <a:t>Raksturīgs krīzes situācijai</a:t>
            </a:r>
          </a:p>
        </p:txBody>
      </p:sp>
      <p:sp>
        <p:nvSpPr>
          <p:cNvPr id="39939" name="Content Placeholder 2"/>
          <p:cNvSpPr>
            <a:spLocks noGrp="1"/>
          </p:cNvSpPr>
          <p:nvPr>
            <p:ph idx="1"/>
          </p:nvPr>
        </p:nvSpPr>
        <p:spPr/>
        <p:txBody>
          <a:bodyPr>
            <a:normAutofit fontScale="70000" lnSpcReduction="20000"/>
          </a:bodyPr>
          <a:lstStyle/>
          <a:p>
            <a:pPr eaLnBrk="1" hangingPunct="1">
              <a:buFont typeface="Wingdings" panose="05000000000000000000" pitchFamily="2" charset="2"/>
              <a:buChar char="Ø"/>
            </a:pPr>
            <a:r>
              <a:rPr lang="en-US" altLang="lv-LV" dirty="0">
                <a:solidFill>
                  <a:schemeClr val="bg1"/>
                </a:solidFill>
              </a:rPr>
              <a:t>O</a:t>
            </a:r>
            <a:r>
              <a:rPr lang="lv-LV" altLang="lv-LV" dirty="0" err="1">
                <a:solidFill>
                  <a:schemeClr val="bg1"/>
                </a:solidFill>
              </a:rPr>
              <a:t>rganizācija</a:t>
            </a:r>
            <a:r>
              <a:rPr lang="lv-LV" altLang="lv-LV" dirty="0">
                <a:solidFill>
                  <a:schemeClr val="bg1"/>
                </a:solidFill>
              </a:rPr>
              <a:t> nokļūst mediju un citu ārējo mērķauditoriju uzmanības centrā   </a:t>
            </a:r>
          </a:p>
          <a:p>
            <a:pPr eaLnBrk="1" hangingPunct="1">
              <a:buFont typeface="Wingdings" panose="05000000000000000000" pitchFamily="2" charset="2"/>
              <a:buChar char="Ø"/>
            </a:pPr>
            <a:r>
              <a:rPr lang="lv-LV" altLang="lv-LV" dirty="0">
                <a:solidFill>
                  <a:schemeClr val="bg1"/>
                </a:solidFill>
              </a:rPr>
              <a:t>Sabiedrībā būtiski pieaug nepieciešamība pēc informācijas </a:t>
            </a:r>
          </a:p>
          <a:p>
            <a:pPr eaLnBrk="1" hangingPunct="1">
              <a:buFont typeface="Wingdings" panose="05000000000000000000" pitchFamily="2" charset="2"/>
              <a:buChar char="Ø"/>
            </a:pPr>
            <a:r>
              <a:rPr lang="lv-LV" altLang="lv-LV" dirty="0">
                <a:solidFill>
                  <a:schemeClr val="bg1"/>
                </a:solidFill>
              </a:rPr>
              <a:t>Publicitāte ir daudz lielāka, ja:</a:t>
            </a:r>
          </a:p>
          <a:p>
            <a:pPr lvl="1" eaLnBrk="1" hangingPunct="1">
              <a:buFont typeface="Wingdings" panose="05000000000000000000" pitchFamily="2" charset="2"/>
              <a:buChar char="Ø"/>
            </a:pPr>
            <a:r>
              <a:rPr lang="lv-LV" altLang="lv-LV" dirty="0">
                <a:solidFill>
                  <a:schemeClr val="bg1"/>
                </a:solidFill>
              </a:rPr>
              <a:t>tas attiecas/ var attiekties uz ikvienu</a:t>
            </a:r>
          </a:p>
          <a:p>
            <a:pPr lvl="1" eaLnBrk="1" hangingPunct="1">
              <a:buFont typeface="Wingdings" panose="05000000000000000000" pitchFamily="2" charset="2"/>
              <a:buChar char="Ø"/>
            </a:pPr>
            <a:r>
              <a:rPr lang="lv-LV" altLang="lv-LV" dirty="0">
                <a:solidFill>
                  <a:schemeClr val="bg1"/>
                </a:solidFill>
              </a:rPr>
              <a:t>tas ir tuvu dzīvesvietai</a:t>
            </a:r>
            <a:endParaRPr lang="en-US" altLang="lv-LV" dirty="0">
              <a:solidFill>
                <a:schemeClr val="bg1"/>
              </a:solidFill>
            </a:endParaRPr>
          </a:p>
          <a:p>
            <a:pPr eaLnBrk="1" hangingPunct="1">
              <a:buFont typeface="Wingdings" panose="05000000000000000000" pitchFamily="2" charset="2"/>
              <a:buChar char="Ø"/>
            </a:pPr>
            <a:r>
              <a:rPr lang="lv-LV" altLang="lv-LV" dirty="0">
                <a:solidFill>
                  <a:schemeClr val="bg1"/>
                </a:solidFill>
              </a:rPr>
              <a:t>Pieaug baumu apjoms   </a:t>
            </a:r>
          </a:p>
          <a:p>
            <a:pPr eaLnBrk="1" hangingPunct="1">
              <a:buFont typeface="Wingdings" panose="05000000000000000000" pitchFamily="2" charset="2"/>
              <a:buChar char="Ø"/>
            </a:pPr>
            <a:r>
              <a:rPr lang="lv-LV" altLang="lv-LV" dirty="0">
                <a:solidFill>
                  <a:schemeClr val="bg1"/>
                </a:solidFill>
              </a:rPr>
              <a:t>Cilvēki sāk meklēt vainīgo – kāds ir vainīgs/ jāvaino</a:t>
            </a:r>
          </a:p>
          <a:p>
            <a:pPr eaLnBrk="1" hangingPunct="1">
              <a:buFont typeface="Wingdings" panose="05000000000000000000" pitchFamily="2" charset="2"/>
              <a:buChar char="Ø"/>
            </a:pPr>
            <a:r>
              <a:rPr lang="lv-LV" altLang="lv-LV" dirty="0">
                <a:solidFill>
                  <a:schemeClr val="bg1"/>
                </a:solidFill>
              </a:rPr>
              <a:t>Rodas varoņi un antivaroņi   </a:t>
            </a:r>
          </a:p>
          <a:p>
            <a:pPr eaLnBrk="1" hangingPunct="1">
              <a:buFont typeface="Wingdings" panose="05000000000000000000" pitchFamily="2" charset="2"/>
              <a:buChar char="Ø"/>
            </a:pPr>
            <a:r>
              <a:rPr lang="lv-LV" altLang="lv-LV" dirty="0">
                <a:solidFill>
                  <a:schemeClr val="bg1"/>
                </a:solidFill>
              </a:rPr>
              <a:t>Pieaug neverbālās informācijas nozīme (kā  uzvedās/ izskatās uzņēmuma pārstāvji)  </a:t>
            </a:r>
          </a:p>
          <a:p>
            <a:pPr eaLnBrk="1" hangingPunct="1">
              <a:buFont typeface="Wingdings" panose="05000000000000000000" pitchFamily="2" charset="2"/>
              <a:buChar char="Ø"/>
            </a:pPr>
            <a:r>
              <a:rPr lang="lv-LV" altLang="lv-LV" dirty="0">
                <a:solidFill>
                  <a:schemeClr val="bg1"/>
                </a:solidFill>
              </a:rPr>
              <a:t>Situācija var attīstīties neprognozējami   </a:t>
            </a:r>
          </a:p>
          <a:p>
            <a:pPr eaLnBrk="1" hangingPunct="1">
              <a:buFont typeface="Wingdings" panose="05000000000000000000" pitchFamily="2" charset="2"/>
              <a:buChar char="Ø"/>
            </a:pPr>
            <a:r>
              <a:rPr lang="lv-LV" altLang="lv-LV" dirty="0">
                <a:solidFill>
                  <a:schemeClr val="bg1"/>
                </a:solidFill>
              </a:rPr>
              <a:t>Sāk pievērst uzmanību arī citiem organizācijas  “grēkiem” </a:t>
            </a:r>
          </a:p>
          <a:p>
            <a:pPr eaLnBrk="1" hangingPunct="1">
              <a:buFont typeface="Wingdings" panose="05000000000000000000" pitchFamily="2" charset="2"/>
              <a:buChar char="Ø"/>
            </a:pPr>
            <a:endParaRPr lang="lv-LV" altLang="lv-LV" dirty="0"/>
          </a:p>
          <a:p>
            <a:pPr eaLnBrk="1" hangingPunct="1">
              <a:buFont typeface="Wingdings" panose="05000000000000000000" pitchFamily="2" charset="2"/>
              <a:buChar char="Ø"/>
            </a:pPr>
            <a:endParaRPr lang="lv-LV" altLang="lv-LV" dirty="0"/>
          </a:p>
        </p:txBody>
      </p:sp>
    </p:spTree>
    <p:extLst>
      <p:ext uri="{BB962C8B-B14F-4D97-AF65-F5344CB8AC3E}">
        <p14:creationId xmlns:p14="http://schemas.microsoft.com/office/powerpoint/2010/main" val="13139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normAutofit/>
          </a:bodyPr>
          <a:lstStyle/>
          <a:p>
            <a:r>
              <a:rPr lang="lv-LV" altLang="lv-LV" sz="3600" dirty="0">
                <a:solidFill>
                  <a:schemeClr val="bg1"/>
                </a:solidFill>
              </a:rPr>
              <a:t>Kas īsti notika 2011.g.novembrī/</a:t>
            </a:r>
            <a:r>
              <a:rPr lang="en-US" altLang="lv-LV" sz="3600" dirty="0">
                <a:solidFill>
                  <a:schemeClr val="bg1"/>
                </a:solidFill>
              </a:rPr>
              <a:t> </a:t>
            </a:r>
            <a:r>
              <a:rPr lang="lv-LV" altLang="lv-LV" sz="3600" dirty="0">
                <a:solidFill>
                  <a:schemeClr val="bg1"/>
                </a:solidFill>
              </a:rPr>
              <a:t>decembrī?</a:t>
            </a:r>
          </a:p>
        </p:txBody>
      </p:sp>
      <p:sp>
        <p:nvSpPr>
          <p:cNvPr id="29699" name="Rectangle 3"/>
          <p:cNvSpPr>
            <a:spLocks noGrp="1"/>
          </p:cNvSpPr>
          <p:nvPr>
            <p:ph type="body" idx="1"/>
          </p:nvPr>
        </p:nvSpPr>
        <p:spPr/>
        <p:txBody>
          <a:bodyPr/>
          <a:lstStyle/>
          <a:p>
            <a:r>
              <a:rPr lang="lv-LV" altLang="lv-LV" dirty="0">
                <a:solidFill>
                  <a:schemeClr val="bg1"/>
                </a:solidFill>
              </a:rPr>
              <a:t>Decembra otrās nedēļas nogalē tiek izplatītas nepamatotas baumas par Swedbank stabilitāti. </a:t>
            </a:r>
          </a:p>
          <a:p>
            <a:r>
              <a:rPr lang="lv-LV" altLang="lv-LV" dirty="0">
                <a:solidFill>
                  <a:schemeClr val="bg1"/>
                </a:solidFill>
              </a:rPr>
              <a:t>Baumās nav ne konkrēta fakta, ne atsauces uz autoru, cirkulē ļoti dažādi nepamatoti apgalvojumi.</a:t>
            </a:r>
          </a:p>
          <a:p>
            <a:endParaRPr lang="lv-LV" altLang="lv-LV" dirty="0"/>
          </a:p>
        </p:txBody>
      </p:sp>
    </p:spTree>
    <p:extLst>
      <p:ext uri="{BB962C8B-B14F-4D97-AF65-F5344CB8AC3E}">
        <p14:creationId xmlns:p14="http://schemas.microsoft.com/office/powerpoint/2010/main" val="416975852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r>
              <a:rPr lang="lv-LV" altLang="lv-LV" sz="3600" dirty="0">
                <a:solidFill>
                  <a:schemeClr val="bg1"/>
                </a:solidFill>
              </a:rPr>
              <a:t>Kas īsti notika 2011.g.novembrī/</a:t>
            </a:r>
            <a:r>
              <a:rPr lang="en-US" altLang="lv-LV" sz="3600" dirty="0">
                <a:solidFill>
                  <a:schemeClr val="bg1"/>
                </a:solidFill>
              </a:rPr>
              <a:t> </a:t>
            </a:r>
            <a:r>
              <a:rPr lang="lv-LV" altLang="lv-LV" sz="3600" dirty="0">
                <a:solidFill>
                  <a:schemeClr val="bg1"/>
                </a:solidFill>
              </a:rPr>
              <a:t>decembrī?</a:t>
            </a:r>
          </a:p>
        </p:txBody>
      </p:sp>
      <p:sp>
        <p:nvSpPr>
          <p:cNvPr id="30723" name="Rectangle 3"/>
          <p:cNvSpPr>
            <a:spLocks noGrp="1"/>
          </p:cNvSpPr>
          <p:nvPr>
            <p:ph type="body" idx="1"/>
          </p:nvPr>
        </p:nvSpPr>
        <p:spPr/>
        <p:txBody>
          <a:bodyPr/>
          <a:lstStyle/>
          <a:p>
            <a:pPr>
              <a:buFontTx/>
              <a:buNone/>
            </a:pPr>
            <a:endParaRPr lang="lv-LV" altLang="lv-LV" dirty="0"/>
          </a:p>
          <a:p>
            <a:r>
              <a:rPr lang="lv-LV" altLang="lv-LV" dirty="0">
                <a:solidFill>
                  <a:schemeClr val="bg1"/>
                </a:solidFill>
              </a:rPr>
              <a:t>Kā vēlāk atzīst amatpersonas, tas ir uzbrukums ne tikai tirgus līderim, bet vēlme sašūpot valsts drošību.</a:t>
            </a:r>
          </a:p>
          <a:p>
            <a:endParaRPr lang="lv-LV" altLang="lv-LV" dirty="0"/>
          </a:p>
        </p:txBody>
      </p:sp>
    </p:spTree>
    <p:extLst>
      <p:ext uri="{BB962C8B-B14F-4D97-AF65-F5344CB8AC3E}">
        <p14:creationId xmlns:p14="http://schemas.microsoft.com/office/powerpoint/2010/main" val="32165261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a:bodyPr>
          <a:lstStyle/>
          <a:p>
            <a:r>
              <a:rPr lang="lv-LV" altLang="lv-LV" sz="3600" dirty="0">
                <a:solidFill>
                  <a:schemeClr val="bg1"/>
                </a:solidFill>
              </a:rPr>
              <a:t>Kas īsti notika 2011.g.novembrī/</a:t>
            </a:r>
            <a:r>
              <a:rPr lang="en-US" altLang="lv-LV" sz="3600" dirty="0">
                <a:solidFill>
                  <a:schemeClr val="bg1"/>
                </a:solidFill>
              </a:rPr>
              <a:t> </a:t>
            </a:r>
            <a:r>
              <a:rPr lang="lv-LV" altLang="lv-LV" sz="3600" dirty="0">
                <a:solidFill>
                  <a:schemeClr val="bg1"/>
                </a:solidFill>
              </a:rPr>
              <a:t>decembrī?</a:t>
            </a:r>
          </a:p>
        </p:txBody>
      </p:sp>
      <p:sp>
        <p:nvSpPr>
          <p:cNvPr id="31747" name="Rectangle 3"/>
          <p:cNvSpPr>
            <a:spLocks noGrp="1"/>
          </p:cNvSpPr>
          <p:nvPr>
            <p:ph type="body" idx="1"/>
          </p:nvPr>
        </p:nvSpPr>
        <p:spPr/>
        <p:txBody>
          <a:bodyPr/>
          <a:lstStyle/>
          <a:p>
            <a:r>
              <a:rPr lang="lv-LV" altLang="lv-LV" dirty="0">
                <a:solidFill>
                  <a:schemeClr val="bg1"/>
                </a:solidFill>
              </a:rPr>
              <a:t>Caur </a:t>
            </a:r>
            <a:r>
              <a:rPr lang="lv-LV" altLang="lv-LV" dirty="0" err="1">
                <a:solidFill>
                  <a:schemeClr val="bg1"/>
                </a:solidFill>
              </a:rPr>
              <a:t>soc.medijiem</a:t>
            </a:r>
            <a:r>
              <a:rPr lang="lv-LV" altLang="lv-LV" dirty="0">
                <a:solidFill>
                  <a:schemeClr val="bg1"/>
                </a:solidFill>
              </a:rPr>
              <a:t>, </a:t>
            </a:r>
            <a:r>
              <a:rPr lang="lv-LV" altLang="lv-LV" dirty="0" err="1">
                <a:solidFill>
                  <a:schemeClr val="bg1"/>
                </a:solidFill>
              </a:rPr>
              <a:t>sms</a:t>
            </a:r>
            <a:r>
              <a:rPr lang="lv-LV" altLang="lv-LV" dirty="0">
                <a:solidFill>
                  <a:schemeClr val="bg1"/>
                </a:solidFill>
              </a:rPr>
              <a:t>, telefona zvaniem satraukums ātri pieņemas spēkā un svētdienas vakarā dažu stundu laikā cilvēku aktivitāte bankomātiem pieaug 6-7 reizes. </a:t>
            </a:r>
          </a:p>
          <a:p>
            <a:r>
              <a:rPr lang="lv-LV" altLang="lv-LV" dirty="0">
                <a:solidFill>
                  <a:schemeClr val="bg1"/>
                </a:solidFill>
              </a:rPr>
              <a:t>Lai arī skaidras naudas apjomi bankai pietiekami, bankomātu uzpildīšana netiek līdzi aktivitātei.</a:t>
            </a:r>
          </a:p>
          <a:p>
            <a:endParaRPr lang="lv-LV" altLang="lv-LV" dirty="0"/>
          </a:p>
        </p:txBody>
      </p:sp>
    </p:spTree>
    <p:extLst>
      <p:ext uri="{BB962C8B-B14F-4D97-AF65-F5344CB8AC3E}">
        <p14:creationId xmlns:p14="http://schemas.microsoft.com/office/powerpoint/2010/main" val="228331047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lv-LV" altLang="lv-LV" sz="3000" dirty="0">
                <a:solidFill>
                  <a:schemeClr val="bg1"/>
                </a:solidFill>
              </a:rPr>
              <a:t>Kas īsti notika 2011.g.novembrī/</a:t>
            </a:r>
            <a:r>
              <a:rPr lang="en-US" altLang="lv-LV" sz="3000" dirty="0">
                <a:solidFill>
                  <a:schemeClr val="bg1"/>
                </a:solidFill>
              </a:rPr>
              <a:t> </a:t>
            </a:r>
            <a:r>
              <a:rPr lang="lv-LV" altLang="lv-LV" sz="3000" dirty="0">
                <a:solidFill>
                  <a:schemeClr val="bg1"/>
                </a:solidFill>
              </a:rPr>
              <a:t>decembrī?</a:t>
            </a:r>
          </a:p>
        </p:txBody>
      </p:sp>
      <p:sp>
        <p:nvSpPr>
          <p:cNvPr id="32771" name="Rectangle 3"/>
          <p:cNvSpPr>
            <a:spLocks noGrp="1"/>
          </p:cNvSpPr>
          <p:nvPr>
            <p:ph type="body" idx="1"/>
          </p:nvPr>
        </p:nvSpPr>
        <p:spPr>
          <a:xfrm>
            <a:off x="323528" y="1628800"/>
            <a:ext cx="8218487" cy="3771900"/>
          </a:xfrm>
        </p:spPr>
        <p:txBody>
          <a:bodyPr>
            <a:normAutofit fontScale="92500" lnSpcReduction="20000"/>
          </a:bodyPr>
          <a:lstStyle/>
          <a:p>
            <a:endParaRPr lang="lv-LV" altLang="lv-LV" dirty="0">
              <a:solidFill>
                <a:schemeClr val="bg1"/>
              </a:solidFill>
            </a:endParaRPr>
          </a:p>
          <a:p>
            <a:r>
              <a:rPr lang="lv-LV" altLang="lv-LV" dirty="0">
                <a:solidFill>
                  <a:schemeClr val="bg1"/>
                </a:solidFill>
              </a:rPr>
              <a:t>Banka aktīvi komunicē, nodrošinot skaidrojumus par stabilitāti un aktuālo informāciju par bankomātu uzpildi. </a:t>
            </a:r>
          </a:p>
          <a:p>
            <a:r>
              <a:rPr lang="lv-LV" altLang="lv-LV" dirty="0">
                <a:solidFill>
                  <a:schemeClr val="bg1"/>
                </a:solidFill>
              </a:rPr>
              <a:t>(svētdienas vakarā bankas kanālos (</a:t>
            </a:r>
            <a:r>
              <a:rPr lang="lv-LV" altLang="lv-LV" dirty="0" err="1">
                <a:solidFill>
                  <a:schemeClr val="bg1"/>
                </a:solidFill>
              </a:rPr>
              <a:t>www</a:t>
            </a:r>
            <a:r>
              <a:rPr lang="lv-LV" altLang="lv-LV" dirty="0">
                <a:solidFill>
                  <a:schemeClr val="bg1"/>
                </a:solidFill>
              </a:rPr>
              <a:t>, internetbanka u.c.) aktuālā situācija ar ATM uzpildi)</a:t>
            </a:r>
          </a:p>
          <a:p>
            <a:r>
              <a:rPr lang="lv-LV" altLang="lv-LV" dirty="0">
                <a:solidFill>
                  <a:schemeClr val="bg1"/>
                </a:solidFill>
              </a:rPr>
              <a:t>Paralēli bankai aktīvu atbalstošo komunikāciju veic bankas uzraugošā institūcija FKTK.</a:t>
            </a:r>
          </a:p>
          <a:p>
            <a:endParaRPr lang="lv-LV" altLang="lv-LV" dirty="0"/>
          </a:p>
        </p:txBody>
      </p:sp>
    </p:spTree>
    <p:extLst>
      <p:ext uri="{BB962C8B-B14F-4D97-AF65-F5344CB8AC3E}">
        <p14:creationId xmlns:p14="http://schemas.microsoft.com/office/powerpoint/2010/main" val="330933736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normAutofit/>
          </a:bodyPr>
          <a:lstStyle/>
          <a:p>
            <a:r>
              <a:rPr lang="lv-LV" altLang="lv-LV" sz="3200" dirty="0">
                <a:solidFill>
                  <a:schemeClr val="bg1"/>
                </a:solidFill>
              </a:rPr>
              <a:t>Kas īsti notika 2011.g.novembrī/</a:t>
            </a:r>
            <a:r>
              <a:rPr lang="en-US" altLang="lv-LV" sz="3200" dirty="0">
                <a:solidFill>
                  <a:schemeClr val="bg1"/>
                </a:solidFill>
              </a:rPr>
              <a:t> </a:t>
            </a:r>
            <a:r>
              <a:rPr lang="lv-LV" altLang="lv-LV" sz="3200" dirty="0">
                <a:solidFill>
                  <a:schemeClr val="bg1"/>
                </a:solidFill>
              </a:rPr>
              <a:t>decembrī?</a:t>
            </a:r>
          </a:p>
        </p:txBody>
      </p:sp>
      <p:sp>
        <p:nvSpPr>
          <p:cNvPr id="33795" name="Rectangle 3"/>
          <p:cNvSpPr>
            <a:spLocks noGrp="1"/>
          </p:cNvSpPr>
          <p:nvPr>
            <p:ph type="body" idx="1"/>
          </p:nvPr>
        </p:nvSpPr>
        <p:spPr/>
        <p:txBody>
          <a:bodyPr/>
          <a:lstStyle/>
          <a:p>
            <a:r>
              <a:rPr lang="lv-LV" altLang="lv-LV" dirty="0">
                <a:solidFill>
                  <a:schemeClr val="bg1"/>
                </a:solidFill>
              </a:rPr>
              <a:t>Pirmdienas rītā filiāles tiek atvērtas agrāk nekā parasti. </a:t>
            </a:r>
          </a:p>
          <a:p>
            <a:r>
              <a:rPr lang="lv-LV" altLang="lv-LV" dirty="0">
                <a:solidFill>
                  <a:schemeClr val="bg1"/>
                </a:solidFill>
              </a:rPr>
              <a:t>Aktivitāte vēl ~2-3 reizes lielāka nekā parastās darba dienās</a:t>
            </a:r>
          </a:p>
          <a:p>
            <a:r>
              <a:rPr lang="lv-LV" altLang="lv-LV" dirty="0">
                <a:solidFill>
                  <a:schemeClr val="bg1"/>
                </a:solidFill>
              </a:rPr>
              <a:t>Uz otrdienas pusdienlaiku situācija jau normālās sliedēs. </a:t>
            </a:r>
          </a:p>
          <a:p>
            <a:r>
              <a:rPr lang="lv-LV" altLang="lv-LV" dirty="0">
                <a:solidFill>
                  <a:schemeClr val="bg1"/>
                </a:solidFill>
              </a:rPr>
              <a:t>Dažas dienas vēlāk jau nauda sāk atgriezties.</a:t>
            </a:r>
          </a:p>
          <a:p>
            <a:endParaRPr lang="lv-LV" altLang="lv-LV" dirty="0"/>
          </a:p>
        </p:txBody>
      </p:sp>
    </p:spTree>
    <p:extLst>
      <p:ext uri="{BB962C8B-B14F-4D97-AF65-F5344CB8AC3E}">
        <p14:creationId xmlns:p14="http://schemas.microsoft.com/office/powerpoint/2010/main" val="193878573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a:xfrm>
            <a:off x="611188" y="636588"/>
            <a:ext cx="8145462" cy="701675"/>
          </a:xfrm>
        </p:spPr>
        <p:txBody>
          <a:bodyPr>
            <a:normAutofit fontScale="90000"/>
          </a:bodyPr>
          <a:lstStyle/>
          <a:p>
            <a:endParaRPr lang="sv-SE" altLang="lv-LV"/>
          </a:p>
        </p:txBody>
      </p:sp>
      <p:sp>
        <p:nvSpPr>
          <p:cNvPr id="54275" name="Slide Number Placeholder 5"/>
          <p:cNvSpPr>
            <a:spLocks noGrp="1"/>
          </p:cNvSpPr>
          <p:nvPr>
            <p:ph type="sldNum" sz="quarter" idx="12"/>
          </p:nvPr>
        </p:nvSpPr>
        <p:spPr bwMode="auto">
          <a:xfrm>
            <a:off x="3124200" y="6245225"/>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fld id="{F037D9DC-52F8-49BE-9674-2907E371468E}" type="slidenum">
              <a:rPr lang="en-GB" altLang="lv-LV" sz="1400">
                <a:latin typeface="Arial" panose="020B0604020202020204" pitchFamily="34" charset="0"/>
              </a:rPr>
              <a:pPr algn="ctr" eaLnBrk="1" hangingPunct="1"/>
              <a:t>45</a:t>
            </a:fld>
            <a:endParaRPr lang="en-GB" altLang="lv-LV" sz="1400">
              <a:latin typeface="Arial" panose="020B0604020202020204" pitchFamily="34" charset="0"/>
            </a:endParaRPr>
          </a:p>
        </p:txBody>
      </p:sp>
      <p:pic>
        <p:nvPicPr>
          <p:cNvPr id="3482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571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3237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lv-LV" altLang="lv-LV" dirty="0">
                <a:solidFill>
                  <a:schemeClr val="bg1"/>
                </a:solidFill>
              </a:rPr>
              <a:t>Komunikācijas izaicinājumi </a:t>
            </a:r>
          </a:p>
        </p:txBody>
      </p:sp>
      <p:sp>
        <p:nvSpPr>
          <p:cNvPr id="66563" name="Rectangle 3"/>
          <p:cNvSpPr>
            <a:spLocks noGrp="1"/>
          </p:cNvSpPr>
          <p:nvPr>
            <p:ph type="body" idx="1"/>
          </p:nvPr>
        </p:nvSpPr>
        <p:spPr/>
        <p:txBody>
          <a:bodyPr/>
          <a:lstStyle/>
          <a:p>
            <a:r>
              <a:rPr lang="lv-LV" altLang="lv-LV" dirty="0">
                <a:solidFill>
                  <a:schemeClr val="bg1"/>
                </a:solidFill>
              </a:rPr>
              <a:t>Kā noliegt absurdas lietas? </a:t>
            </a:r>
          </a:p>
          <a:p>
            <a:r>
              <a:rPr lang="lv-LV" altLang="lv-LV" dirty="0">
                <a:solidFill>
                  <a:schemeClr val="bg1"/>
                </a:solidFill>
              </a:rPr>
              <a:t>Kā noliegt absurdas lietas situācijā, kad nav uzticamu “vēstnešu? </a:t>
            </a:r>
          </a:p>
          <a:p>
            <a:r>
              <a:rPr lang="lv-LV" altLang="lv-LV" dirty="0">
                <a:solidFill>
                  <a:schemeClr val="bg1"/>
                </a:solidFill>
              </a:rPr>
              <a:t>Kā noliegt absurdas lietas situācijā, kad nav uzticamu “vēstnešu” un pirms trim nedēļām kāds to jau ir darījis un tā izrādījusies nepatiesība? </a:t>
            </a:r>
          </a:p>
          <a:p>
            <a:endParaRPr lang="lv-LV" altLang="lv-LV" dirty="0"/>
          </a:p>
        </p:txBody>
      </p:sp>
    </p:spTree>
    <p:extLst>
      <p:ext uri="{BB962C8B-B14F-4D97-AF65-F5344CB8AC3E}">
        <p14:creationId xmlns:p14="http://schemas.microsoft.com/office/powerpoint/2010/main" val="20042490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69979" y="620688"/>
            <a:ext cx="8229600" cy="1143000"/>
          </a:xfrm>
        </p:spPr>
        <p:txBody>
          <a:bodyPr>
            <a:normAutofit fontScale="90000"/>
          </a:bodyPr>
          <a:lstStyle/>
          <a:p>
            <a:r>
              <a:rPr lang="lv-LV" altLang="lv-LV" dirty="0">
                <a:solidFill>
                  <a:schemeClr val="bg1"/>
                </a:solidFill>
              </a:rPr>
              <a:t>Rezultāti: reputācijas parametri dažu mēnešu laikā </a:t>
            </a:r>
            <a:r>
              <a:rPr lang="lv-LV" altLang="lv-LV" b="1" dirty="0">
                <a:solidFill>
                  <a:schemeClr val="bg1"/>
                </a:solidFill>
              </a:rPr>
              <a:t>būtiski pieauga</a:t>
            </a:r>
            <a:br>
              <a:rPr lang="lv-LV" altLang="lv-LV" b="1" dirty="0"/>
            </a:br>
            <a:endParaRPr lang="lv-LV" altLang="lv-LV" dirty="0"/>
          </a:p>
        </p:txBody>
      </p:sp>
      <p:sp>
        <p:nvSpPr>
          <p:cNvPr id="39939" name="Rectangle 3"/>
          <p:cNvSpPr>
            <a:spLocks noGrp="1"/>
          </p:cNvSpPr>
          <p:nvPr>
            <p:ph type="body" idx="1"/>
          </p:nvPr>
        </p:nvSpPr>
        <p:spPr>
          <a:xfrm>
            <a:off x="457200" y="2319338"/>
            <a:ext cx="6727825" cy="3806825"/>
          </a:xfrm>
        </p:spPr>
        <p:txBody>
          <a:bodyPr/>
          <a:lstStyle/>
          <a:p>
            <a:pPr>
              <a:buFontTx/>
              <a:buNone/>
            </a:pPr>
            <a:r>
              <a:rPr lang="lv-LV" altLang="lv-LV" dirty="0">
                <a:solidFill>
                  <a:schemeClr val="bg1"/>
                </a:solidFill>
              </a:rPr>
              <a:t>Secinājumi: </a:t>
            </a:r>
            <a:endParaRPr lang="lv-LV" altLang="lv-LV" sz="2400" dirty="0">
              <a:solidFill>
                <a:schemeClr val="bg1"/>
              </a:solidFill>
            </a:endParaRPr>
          </a:p>
          <a:p>
            <a:r>
              <a:rPr lang="lv-LV" altLang="lv-LV" sz="2400" dirty="0">
                <a:solidFill>
                  <a:schemeClr val="bg1"/>
                </a:solidFill>
              </a:rPr>
              <a:t>Īstermiņa – </a:t>
            </a:r>
          </a:p>
          <a:p>
            <a:pPr>
              <a:buFontTx/>
              <a:buNone/>
            </a:pPr>
            <a:r>
              <a:rPr lang="lv-LV" altLang="lv-LV" sz="2400" dirty="0">
                <a:solidFill>
                  <a:schemeClr val="bg1"/>
                </a:solidFill>
              </a:rPr>
              <a:t>	 - aktīvāka sadarbība ar valsts sektoru</a:t>
            </a:r>
          </a:p>
          <a:p>
            <a:pPr>
              <a:buFontTx/>
              <a:buNone/>
            </a:pPr>
            <a:r>
              <a:rPr lang="lv-LV" altLang="lv-LV" sz="2400" dirty="0">
                <a:solidFill>
                  <a:schemeClr val="bg1"/>
                </a:solidFill>
              </a:rPr>
              <a:t>	 - lielāka darbinieku informēšana: darbinieki kā “vēstneši”</a:t>
            </a:r>
          </a:p>
          <a:p>
            <a:r>
              <a:rPr lang="lv-LV" altLang="lv-LV" sz="2400" dirty="0">
                <a:solidFill>
                  <a:schemeClr val="bg1"/>
                </a:solidFill>
              </a:rPr>
              <a:t>Ilgtermiņa – </a:t>
            </a:r>
          </a:p>
          <a:p>
            <a:pPr>
              <a:buFontTx/>
              <a:buNone/>
            </a:pPr>
            <a:r>
              <a:rPr lang="lv-LV" altLang="lv-LV" sz="2400" dirty="0">
                <a:solidFill>
                  <a:schemeClr val="bg1"/>
                </a:solidFill>
              </a:rPr>
              <a:t>	- Finanšu izglītošana</a:t>
            </a:r>
          </a:p>
        </p:txBody>
      </p:sp>
    </p:spTree>
    <p:extLst>
      <p:ext uri="{BB962C8B-B14F-4D97-AF65-F5344CB8AC3E}">
        <p14:creationId xmlns:p14="http://schemas.microsoft.com/office/powerpoint/2010/main" val="125616969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solidFill>
                  <a:schemeClr val="bg1"/>
                </a:solidFill>
              </a:rPr>
              <a:t>Vēl</a:t>
            </a:r>
            <a:r>
              <a:rPr lang="en-US" dirty="0">
                <a:solidFill>
                  <a:schemeClr val="bg1"/>
                </a:solidFill>
              </a:rPr>
              <a:t> par </a:t>
            </a:r>
            <a:r>
              <a:rPr lang="en-US" dirty="0" err="1">
                <a:solidFill>
                  <a:schemeClr val="bg1"/>
                </a:solidFill>
              </a:rPr>
              <a:t>krīzi</a:t>
            </a:r>
            <a:endParaRPr lang="lv-LV" dirty="0">
              <a:solidFill>
                <a:schemeClr val="bg1"/>
              </a:solidFill>
            </a:endParaRPr>
          </a:p>
        </p:txBody>
      </p:sp>
      <p:sp>
        <p:nvSpPr>
          <p:cNvPr id="5" name="Content Placeholder 4"/>
          <p:cNvSpPr>
            <a:spLocks noGrp="1"/>
          </p:cNvSpPr>
          <p:nvPr>
            <p:ph idx="1"/>
          </p:nvPr>
        </p:nvSpPr>
        <p:spPr/>
        <p:txBody>
          <a:bodyPr/>
          <a:lstStyle/>
          <a:p>
            <a:pPr marL="0" indent="0">
              <a:buNone/>
            </a:pPr>
            <a:endParaRPr lang="en-US" dirty="0">
              <a:solidFill>
                <a:schemeClr val="bg1"/>
              </a:solidFill>
            </a:endParaRPr>
          </a:p>
          <a:p>
            <a:pPr marL="0" indent="0">
              <a:buNone/>
            </a:pPr>
            <a:r>
              <a:rPr lang="en-US" dirty="0" err="1">
                <a:solidFill>
                  <a:schemeClr val="bg1"/>
                </a:solidFill>
              </a:rPr>
              <a:t>Krīzes</a:t>
            </a:r>
            <a:r>
              <a:rPr lang="en-US" dirty="0">
                <a:solidFill>
                  <a:schemeClr val="bg1"/>
                </a:solidFill>
              </a:rPr>
              <a:t> </a:t>
            </a:r>
            <a:r>
              <a:rPr lang="en-US" dirty="0" err="1">
                <a:solidFill>
                  <a:schemeClr val="bg1"/>
                </a:solidFill>
              </a:rPr>
              <a:t>nav</a:t>
            </a:r>
            <a:r>
              <a:rPr lang="en-US" dirty="0">
                <a:solidFill>
                  <a:schemeClr val="bg1"/>
                </a:solidFill>
              </a:rPr>
              <a:t> </a:t>
            </a:r>
            <a:r>
              <a:rPr lang="en-US" dirty="0" err="1">
                <a:solidFill>
                  <a:schemeClr val="bg1"/>
                </a:solidFill>
              </a:rPr>
              <a:t>bieža</a:t>
            </a:r>
            <a:r>
              <a:rPr lang="en-US" dirty="0">
                <a:solidFill>
                  <a:schemeClr val="bg1"/>
                </a:solidFill>
              </a:rPr>
              <a:t> </a:t>
            </a:r>
            <a:r>
              <a:rPr lang="en-US" dirty="0" err="1">
                <a:solidFill>
                  <a:schemeClr val="bg1"/>
                </a:solidFill>
              </a:rPr>
              <a:t>parādība</a:t>
            </a: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			</a:t>
            </a:r>
            <a:r>
              <a:rPr lang="en-US" dirty="0" err="1">
                <a:solidFill>
                  <a:schemeClr val="bg1"/>
                </a:solidFill>
              </a:rPr>
              <a:t>Nekad</a:t>
            </a:r>
            <a:r>
              <a:rPr lang="en-US" dirty="0">
                <a:solidFill>
                  <a:schemeClr val="bg1"/>
                </a:solidFill>
              </a:rPr>
              <a:t> </a:t>
            </a:r>
            <a:r>
              <a:rPr lang="en-US" dirty="0" err="1">
                <a:solidFill>
                  <a:schemeClr val="bg1"/>
                </a:solidFill>
              </a:rPr>
              <a:t>nebūsi</a:t>
            </a:r>
            <a:r>
              <a:rPr lang="en-US" dirty="0">
                <a:solidFill>
                  <a:schemeClr val="bg1"/>
                </a:solidFill>
              </a:rPr>
              <a:t> tai </a:t>
            </a:r>
            <a:r>
              <a:rPr lang="en-US" dirty="0" err="1">
                <a:solidFill>
                  <a:schemeClr val="bg1"/>
                </a:solidFill>
              </a:rPr>
              <a:t>pilnīgi</a:t>
            </a:r>
            <a:r>
              <a:rPr lang="en-US" dirty="0">
                <a:solidFill>
                  <a:schemeClr val="bg1"/>
                </a:solidFill>
              </a:rPr>
              <a:t> </a:t>
            </a:r>
            <a:r>
              <a:rPr lang="en-US" dirty="0" err="1">
                <a:solidFill>
                  <a:schemeClr val="bg1"/>
                </a:solidFill>
              </a:rPr>
              <a:t>gatavs</a:t>
            </a:r>
            <a:endParaRPr lang="en-US" dirty="0">
              <a:solidFill>
                <a:schemeClr val="bg1"/>
              </a:solidFill>
            </a:endParaRPr>
          </a:p>
          <a:p>
            <a:pPr marL="0" indent="0">
              <a:buNone/>
            </a:pPr>
            <a:endParaRPr lang="lv-LV" dirty="0"/>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30" b="99631" l="3538" r="96934"/>
                    </a14:imgEffect>
                  </a14:imgLayer>
                </a14:imgProps>
              </a:ext>
              <a:ext uri="{28A0092B-C50C-407E-A947-70E740481C1C}">
                <a14:useLocalDpi xmlns:a14="http://schemas.microsoft.com/office/drawing/2010/main" val="0"/>
              </a:ext>
            </a:extLst>
          </a:blip>
          <a:srcRect/>
          <a:stretch>
            <a:fillRect/>
          </a:stretch>
        </p:blipFill>
        <p:spPr bwMode="auto">
          <a:xfrm>
            <a:off x="899592" y="3501008"/>
            <a:ext cx="1906638" cy="2437259"/>
          </a:xfrm>
          <a:prstGeom prst="rect">
            <a:avLst/>
          </a:prstGeom>
          <a:solidFill>
            <a:schemeClr val="bg1"/>
          </a:solidFill>
          <a:ln>
            <a:noFill/>
          </a:ln>
          <a:extLst/>
        </p:spPr>
      </p:pic>
      <p:pic>
        <p:nvPicPr>
          <p:cNvPr id="7" name="Picture 4" descr="C:\Users\dhasana.AMBERBEV.000\Desktop\Thumbs-up-clipart-cliparts-for-you-5.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0" b="98391" l="1278" r="100000"/>
                    </a14:imgEffect>
                  </a14:imgLayer>
                </a14:imgProps>
              </a:ext>
              <a:ext uri="{28A0092B-C50C-407E-A947-70E740481C1C}">
                <a14:useLocalDpi xmlns:a14="http://schemas.microsoft.com/office/drawing/2010/main" val="0"/>
              </a:ext>
            </a:extLst>
          </a:blip>
          <a:srcRect/>
          <a:stretch>
            <a:fillRect/>
          </a:stretch>
        </p:blipFill>
        <p:spPr bwMode="auto">
          <a:xfrm>
            <a:off x="5009162" y="1451496"/>
            <a:ext cx="1474706" cy="2049512"/>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spTree>
    <p:extLst>
      <p:ext uri="{BB962C8B-B14F-4D97-AF65-F5344CB8AC3E}">
        <p14:creationId xmlns:p14="http://schemas.microsoft.com/office/powerpoint/2010/main" val="395222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lv-LV" altLang="lv-LV" dirty="0">
                <a:solidFill>
                  <a:schemeClr val="bg1"/>
                </a:solidFill>
              </a:rPr>
              <a:t>Īsumā par krīzi</a:t>
            </a:r>
          </a:p>
        </p:txBody>
      </p:sp>
      <p:sp>
        <p:nvSpPr>
          <p:cNvPr id="3" name="Content Placeholder 2"/>
          <p:cNvSpPr>
            <a:spLocks noGrp="1"/>
          </p:cNvSpPr>
          <p:nvPr>
            <p:ph idx="1"/>
          </p:nvPr>
        </p:nvSpPr>
        <p:spPr/>
        <p:txBody>
          <a:bodyPr/>
          <a:lstStyle/>
          <a:p>
            <a:pPr marL="0" indent="0">
              <a:buFontTx/>
              <a:buNone/>
              <a:defRPr/>
            </a:pPr>
            <a:r>
              <a:rPr lang="lv-LV" dirty="0">
                <a:solidFill>
                  <a:schemeClr val="bg1"/>
                </a:solidFill>
              </a:rPr>
              <a:t>Krīzei ir 3 pamata īpašības: </a:t>
            </a:r>
          </a:p>
          <a:p>
            <a:pPr>
              <a:buFont typeface="Wingdings" panose="05000000000000000000" pitchFamily="2" charset="2"/>
              <a:buChar char="ü"/>
              <a:defRPr/>
            </a:pPr>
            <a:r>
              <a:rPr lang="lv-LV" dirty="0">
                <a:solidFill>
                  <a:schemeClr val="bg1"/>
                </a:solidFill>
              </a:rPr>
              <a:t>pārsteidz</a:t>
            </a:r>
          </a:p>
          <a:p>
            <a:pPr>
              <a:buFont typeface="Wingdings" panose="05000000000000000000" pitchFamily="2" charset="2"/>
              <a:buChar char="ü"/>
              <a:defRPr/>
            </a:pPr>
            <a:r>
              <a:rPr lang="lv-LV" dirty="0">
                <a:solidFill>
                  <a:schemeClr val="bg1"/>
                </a:solidFill>
              </a:rPr>
              <a:t>apdraud</a:t>
            </a:r>
          </a:p>
          <a:p>
            <a:pPr>
              <a:buFont typeface="Wingdings" panose="05000000000000000000" pitchFamily="2" charset="2"/>
              <a:buChar char="ü"/>
              <a:defRPr/>
            </a:pPr>
            <a:r>
              <a:rPr lang="lv-LV" dirty="0">
                <a:solidFill>
                  <a:schemeClr val="bg1"/>
                </a:solidFill>
              </a:rPr>
              <a:t>pieprasa tūlītēju rīcību </a:t>
            </a:r>
          </a:p>
          <a:p>
            <a:pPr marL="0" indent="0">
              <a:buNone/>
              <a:defRPr/>
            </a:pPr>
            <a:endParaRPr lang="lv-LV" dirty="0"/>
          </a:p>
        </p:txBody>
      </p:sp>
    </p:spTree>
    <p:extLst>
      <p:ext uri="{BB962C8B-B14F-4D97-AF65-F5344CB8AC3E}">
        <p14:creationId xmlns:p14="http://schemas.microsoft.com/office/powerpoint/2010/main" val="413922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116632"/>
            <a:ext cx="8568953" cy="792088"/>
          </a:xfrm>
        </p:spPr>
        <p:txBody>
          <a:bodyPr>
            <a:normAutofit/>
          </a:bodyPr>
          <a:lstStyle/>
          <a:p>
            <a:pPr algn="ctr"/>
            <a:r>
              <a:rPr lang="lv-LV" sz="3200" dirty="0">
                <a:solidFill>
                  <a:schemeClr val="bg1"/>
                </a:solidFill>
              </a:rPr>
              <a:t>Kādēļ jākomunicē? </a:t>
            </a:r>
            <a:endParaRPr lang="en-US" sz="3200" dirty="0">
              <a:solidFill>
                <a:schemeClr val="bg1"/>
              </a:solidFill>
            </a:endParaRPr>
          </a:p>
        </p:txBody>
      </p:sp>
      <p:sp>
        <p:nvSpPr>
          <p:cNvPr id="5" name="Slide Number Placeholder 4"/>
          <p:cNvSpPr>
            <a:spLocks noGrp="1"/>
          </p:cNvSpPr>
          <p:nvPr>
            <p:ph type="sldNum" sz="quarter" idx="12"/>
          </p:nvPr>
        </p:nvSpPr>
        <p:spPr/>
        <p:txBody>
          <a:bodyPr/>
          <a:lstStyle/>
          <a:p>
            <a:fld id="{2A013F82-EE5E-44EE-A61D-E31C6657F26F}" type="slidenum">
              <a:rPr lang="en-GB" noProof="0" smtClean="0"/>
              <a:pPr/>
              <a:t>7</a:t>
            </a:fld>
            <a:endParaRPr lang="en-GB" noProof="0" dirty="0"/>
          </a:p>
        </p:txBody>
      </p:sp>
      <p:sp>
        <p:nvSpPr>
          <p:cNvPr id="6" name="Content Placeholder 5"/>
          <p:cNvSpPr>
            <a:spLocks noGrp="1"/>
          </p:cNvSpPr>
          <p:nvPr>
            <p:ph sz="quarter" idx="13"/>
          </p:nvPr>
        </p:nvSpPr>
        <p:spPr>
          <a:xfrm>
            <a:off x="467544" y="836712"/>
            <a:ext cx="8568506" cy="5184576"/>
          </a:xfrm>
        </p:spPr>
        <p:txBody>
          <a:bodyPr/>
          <a:lstStyle/>
          <a:p>
            <a:pPr marL="0" lvl="0" indent="0" defTabSz="914400">
              <a:lnSpc>
                <a:spcPct val="100000"/>
              </a:lnSpc>
              <a:spcBef>
                <a:spcPts val="800"/>
              </a:spcBef>
              <a:buSzTx/>
              <a:buNone/>
            </a:pPr>
            <a:r>
              <a:rPr lang="lv-LV" sz="2000" dirty="0">
                <a:solidFill>
                  <a:schemeClr val="bg1"/>
                </a:solidFill>
                <a:latin typeface="Franklin Gothic Book"/>
                <a:cs typeface="+mn-cs"/>
              </a:rPr>
              <a:t>Domino Pica (ASV) case, 2009, US</a:t>
            </a:r>
          </a:p>
          <a:p>
            <a:pPr marL="0" indent="0" defTabSz="914400">
              <a:lnSpc>
                <a:spcPct val="100000"/>
              </a:lnSpc>
              <a:spcBef>
                <a:spcPts val="800"/>
              </a:spcBef>
              <a:buSzTx/>
              <a:buNone/>
            </a:pPr>
            <a:r>
              <a:rPr lang="lv-LV" sz="1600" dirty="0">
                <a:solidFill>
                  <a:srgbClr val="000000"/>
                </a:solidFill>
                <a:latin typeface="Franklin Gothic Book"/>
                <a:hlinkClick r:id="rId2"/>
              </a:rPr>
              <a:t>https://www.youtube.com/watch?v=OhBmWxQpedI</a:t>
            </a:r>
            <a:endParaRPr lang="lv-LV" sz="1600" dirty="0">
              <a:solidFill>
                <a:srgbClr val="000000"/>
              </a:solidFill>
              <a:latin typeface="Franklin Gothic Book"/>
            </a:endParaRPr>
          </a:p>
          <a:p>
            <a:pPr marL="342900" indent="-342900" defTabSz="914400">
              <a:lnSpc>
                <a:spcPct val="100000"/>
              </a:lnSpc>
              <a:spcBef>
                <a:spcPts val="800"/>
              </a:spcBef>
              <a:buSzTx/>
            </a:pPr>
            <a:endParaRPr lang="lv-LV" sz="1600" dirty="0">
              <a:solidFill>
                <a:srgbClr val="000000"/>
              </a:solidFill>
              <a:latin typeface="Franklin Gothic Book"/>
            </a:endParaRPr>
          </a:p>
          <a:p>
            <a:pPr marL="342900" lvl="0" indent="-342900" defTabSz="914400">
              <a:lnSpc>
                <a:spcPct val="100000"/>
              </a:lnSpc>
              <a:spcBef>
                <a:spcPts val="800"/>
              </a:spcBef>
              <a:buSzTx/>
            </a:pPr>
            <a:endParaRPr lang="lv-LV" sz="1600" dirty="0">
              <a:solidFill>
                <a:srgbClr val="000000"/>
              </a:solidFill>
              <a:latin typeface="Franklin Gothic Book"/>
              <a:cs typeface="+mn-cs"/>
            </a:endParaRPr>
          </a:p>
        </p:txBody>
      </p:sp>
      <p:pic>
        <p:nvPicPr>
          <p:cNvPr id="7"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32" y="2348880"/>
            <a:ext cx="3675723" cy="272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455" y="2348879"/>
            <a:ext cx="4419262" cy="272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978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err="1">
                <a:solidFill>
                  <a:schemeClr val="bg1"/>
                </a:solidFill>
              </a:rPr>
              <a:t>Ko</a:t>
            </a:r>
            <a:r>
              <a:rPr lang="en-US" b="1" dirty="0">
                <a:solidFill>
                  <a:schemeClr val="bg1"/>
                </a:solidFill>
              </a:rPr>
              <a:t> </a:t>
            </a:r>
            <a:r>
              <a:rPr lang="en-US" b="1" dirty="0" err="1">
                <a:solidFill>
                  <a:schemeClr val="bg1"/>
                </a:solidFill>
              </a:rPr>
              <a:t>darīt</a:t>
            </a:r>
            <a:r>
              <a:rPr lang="en-US" b="1" dirty="0">
                <a:solidFill>
                  <a:schemeClr val="bg1"/>
                </a:solidFill>
              </a:rPr>
              <a:t>?</a:t>
            </a:r>
            <a:endParaRPr lang="lv-LV" b="1" dirty="0">
              <a:solidFill>
                <a:schemeClr val="bg1"/>
              </a:solidFill>
            </a:endParaRPr>
          </a:p>
        </p:txBody>
      </p:sp>
    </p:spTree>
    <p:extLst>
      <p:ext uri="{BB962C8B-B14F-4D97-AF65-F5344CB8AC3E}">
        <p14:creationId xmlns:p14="http://schemas.microsoft.com/office/powerpoint/2010/main" val="78516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err="1">
                <a:solidFill>
                  <a:schemeClr val="bg1"/>
                </a:solidFill>
              </a:rPr>
              <a:t>Izvērtēt</a:t>
            </a:r>
            <a:r>
              <a:rPr lang="en-US" dirty="0">
                <a:solidFill>
                  <a:schemeClr val="bg1"/>
                </a:solidFill>
              </a:rPr>
              <a:t> </a:t>
            </a:r>
            <a:r>
              <a:rPr lang="en-US" dirty="0" err="1">
                <a:solidFill>
                  <a:schemeClr val="bg1"/>
                </a:solidFill>
              </a:rPr>
              <a:t>riskus</a:t>
            </a:r>
            <a:endParaRPr lang="en-US" dirty="0">
              <a:solidFill>
                <a:schemeClr val="bg1"/>
              </a:solidFill>
            </a:endParaRPr>
          </a:p>
          <a:p>
            <a:pPr>
              <a:buFont typeface="Wingdings" panose="05000000000000000000" pitchFamily="2" charset="2"/>
              <a:buChar char="ü"/>
            </a:pPr>
            <a:r>
              <a:rPr lang="en-US" dirty="0" err="1">
                <a:solidFill>
                  <a:schemeClr val="bg1"/>
                </a:solidFill>
              </a:rPr>
              <a:t>Izveidot</a:t>
            </a:r>
            <a:r>
              <a:rPr lang="en-US" dirty="0">
                <a:solidFill>
                  <a:schemeClr val="bg1"/>
                </a:solidFill>
              </a:rPr>
              <a:t> </a:t>
            </a:r>
            <a:r>
              <a:rPr lang="en-US" dirty="0" err="1">
                <a:solidFill>
                  <a:schemeClr val="bg1"/>
                </a:solidFill>
              </a:rPr>
              <a:t>krīzes</a:t>
            </a:r>
            <a:r>
              <a:rPr lang="en-US" dirty="0">
                <a:solidFill>
                  <a:schemeClr val="bg1"/>
                </a:solidFill>
              </a:rPr>
              <a:t> </a:t>
            </a:r>
            <a:r>
              <a:rPr lang="en-US" dirty="0" err="1">
                <a:solidFill>
                  <a:schemeClr val="bg1"/>
                </a:solidFill>
              </a:rPr>
              <a:t>vadības</a:t>
            </a:r>
            <a:r>
              <a:rPr lang="en-US" dirty="0">
                <a:solidFill>
                  <a:schemeClr val="bg1"/>
                </a:solidFill>
              </a:rPr>
              <a:t> </a:t>
            </a:r>
            <a:r>
              <a:rPr lang="en-US" dirty="0" err="1">
                <a:solidFill>
                  <a:schemeClr val="bg1"/>
                </a:solidFill>
              </a:rPr>
              <a:t>komunikācijas</a:t>
            </a:r>
            <a:r>
              <a:rPr lang="en-US" dirty="0">
                <a:solidFill>
                  <a:schemeClr val="bg1"/>
                </a:solidFill>
              </a:rPr>
              <a:t> </a:t>
            </a:r>
            <a:r>
              <a:rPr lang="en-US" dirty="0" err="1">
                <a:solidFill>
                  <a:schemeClr val="bg1"/>
                </a:solidFill>
              </a:rPr>
              <a:t>grupas</a:t>
            </a:r>
            <a:endParaRPr lang="en-US" dirty="0">
              <a:solidFill>
                <a:schemeClr val="bg1"/>
              </a:solidFill>
            </a:endParaRPr>
          </a:p>
          <a:p>
            <a:pPr>
              <a:buFont typeface="Wingdings" panose="05000000000000000000" pitchFamily="2" charset="2"/>
              <a:buChar char="ü"/>
            </a:pPr>
            <a:r>
              <a:rPr lang="en-US" dirty="0" err="1">
                <a:solidFill>
                  <a:schemeClr val="bg1"/>
                </a:solidFill>
              </a:rPr>
              <a:t>Plānveidīga</a:t>
            </a:r>
            <a:r>
              <a:rPr lang="en-US" dirty="0">
                <a:solidFill>
                  <a:schemeClr val="bg1"/>
                </a:solidFill>
              </a:rPr>
              <a:t> un </a:t>
            </a:r>
            <a:r>
              <a:rPr lang="en-US" dirty="0" err="1">
                <a:solidFill>
                  <a:schemeClr val="bg1"/>
                </a:solidFill>
              </a:rPr>
              <a:t>koordinēta</a:t>
            </a:r>
            <a:r>
              <a:rPr lang="en-US" dirty="0">
                <a:solidFill>
                  <a:schemeClr val="bg1"/>
                </a:solidFill>
              </a:rPr>
              <a:t> </a:t>
            </a:r>
            <a:r>
              <a:rPr lang="en-US" dirty="0" err="1">
                <a:solidFill>
                  <a:schemeClr val="bg1"/>
                </a:solidFill>
              </a:rPr>
              <a:t>komunikācija</a:t>
            </a:r>
            <a:endParaRPr lang="en-US" dirty="0">
              <a:solidFill>
                <a:schemeClr val="bg1"/>
              </a:solidFill>
            </a:endParaRPr>
          </a:p>
          <a:p>
            <a:endParaRPr lang="en-US" dirty="0"/>
          </a:p>
        </p:txBody>
      </p:sp>
    </p:spTree>
    <p:extLst>
      <p:ext uri="{BB962C8B-B14F-4D97-AF65-F5344CB8AC3E}">
        <p14:creationId xmlns:p14="http://schemas.microsoft.com/office/powerpoint/2010/main" val="2919954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1659</Words>
  <Application>Microsoft Office PowerPoint</Application>
  <PresentationFormat>On-screen Show (4:3)</PresentationFormat>
  <Paragraphs>249</Paragraphs>
  <Slides>47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Franklin Gothic Book</vt:lpstr>
      <vt:lpstr>Wingdings</vt:lpstr>
      <vt:lpstr>Wingdings 3</vt:lpstr>
      <vt:lpstr>Office Theme</vt:lpstr>
      <vt:lpstr>Krīzes komunikācija</vt:lpstr>
      <vt:lpstr>PowerPoint Presentation</vt:lpstr>
      <vt:lpstr>Kas ir krīze?</vt:lpstr>
      <vt:lpstr>Raksturīgs krīzes situācijai</vt:lpstr>
      <vt:lpstr>Vēl par krīzi</vt:lpstr>
      <vt:lpstr>Īsumā par krīzi</vt:lpstr>
      <vt:lpstr>Kādēļ jākomunicē? </vt:lpstr>
      <vt:lpstr>Ko darīt?</vt:lpstr>
      <vt:lpstr>PowerPoint Presentation</vt:lpstr>
      <vt:lpstr>Risks vai krīze</vt:lpstr>
      <vt:lpstr>Risku matrica</vt:lpstr>
      <vt:lpstr>PowerPoint Presentation</vt:lpstr>
      <vt:lpstr>Kas  būs  nepieciešams, lai risinātu krīzes situāciju? </vt:lpstr>
      <vt:lpstr> </vt:lpstr>
      <vt:lpstr>Kas mūsu organizācijai ir krīze?</vt:lpstr>
      <vt:lpstr>Krīzes komunikācijas piemērs sociālajos tīklos Valsts Ugunsdzēsības glābšanas dienesta Twitter par ugunsgrēku Rīgas pilī</vt:lpstr>
      <vt:lpstr>Pašvaldībām tipiskas krīzes </vt:lpstr>
      <vt:lpstr>Krīzes komunikācijas komanda</vt:lpstr>
      <vt:lpstr>Izaicinājums pašvaldību PR</vt:lpstr>
      <vt:lpstr>Iekšējās komunikācijas process</vt:lpstr>
      <vt:lpstr>Ietekmes pušu identificēšana krīzes plānam</vt:lpstr>
      <vt:lpstr>Būtiski pašvaldībai</vt:lpstr>
      <vt:lpstr>Darbinieki</vt:lpstr>
      <vt:lpstr>Komunikācijas kanāli</vt:lpstr>
      <vt:lpstr>Ventspils naftas ugunsgrēka piemērs</vt:lpstr>
      <vt:lpstr>Vēstījumi</vt:lpstr>
      <vt:lpstr>QA jeb jautājumi un atbildes</vt:lpstr>
      <vt:lpstr>Ja ir upuri</vt:lpstr>
      <vt:lpstr>Resursi</vt:lpstr>
      <vt:lpstr>Ko darīt, ja ir krīze?</vt:lpstr>
      <vt:lpstr>PowerPoint Presentation</vt:lpstr>
      <vt:lpstr>PowerPoint Presentation</vt:lpstr>
      <vt:lpstr>PowerPoint Presentation</vt:lpstr>
      <vt:lpstr>Krīzes fāzes</vt:lpstr>
      <vt:lpstr>Krīzes fāzes</vt:lpstr>
      <vt:lpstr>Krīzes fāzes</vt:lpstr>
      <vt:lpstr>Krīzes fāzes</vt:lpstr>
      <vt:lpstr>Ko var mācīties no citu krīzēm?</vt:lpstr>
      <vt:lpstr>SWEDBANK BAUMU KRĪZE  2011.g.decembris</vt:lpstr>
      <vt:lpstr>Kas īsti notika 2011.g.novembrī/ decembrī?</vt:lpstr>
      <vt:lpstr>Kas īsti notika 2011.g.novembrī/ decembrī?</vt:lpstr>
      <vt:lpstr>Kas īsti notika 2011.g.novembrī/ decembrī?</vt:lpstr>
      <vt:lpstr>Kas īsti notika 2011.g.novembrī/ decembrī?</vt:lpstr>
      <vt:lpstr>Kas īsti notika 2011.g.novembrī/ decembrī?</vt:lpstr>
      <vt:lpstr>PowerPoint Presentation</vt:lpstr>
      <vt:lpstr>Komunikācijas izaicinājumi </vt:lpstr>
      <vt:lpstr>Rezultāti: reputācijas parametri dažu mēnešu laikā būtiski pieauga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Sociālo mediju komunikācija</dc:title>
  <dc:creator>KRISTINE</dc:creator>
  <cp:lastModifiedBy>Kristīne Tjarve</cp:lastModifiedBy>
  <cp:revision>48</cp:revision>
  <dcterms:created xsi:type="dcterms:W3CDTF">2016-10-27T21:03:11Z</dcterms:created>
  <dcterms:modified xsi:type="dcterms:W3CDTF">2017-05-18T11:23:07Z</dcterms:modified>
</cp:coreProperties>
</file>